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8"/>
  </p:handoutMasterIdLst>
  <p:sldIdLst>
    <p:sldId id="256" r:id="rId2"/>
    <p:sldId id="272" r:id="rId3"/>
    <p:sldId id="257" r:id="rId4"/>
    <p:sldId id="260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E3CC2-B8B7-44C6-9F5B-2AE8C982D1B5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E02DD-DE73-42EE-BAE4-B204BC1A08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4C51-7EDE-485B-99BC-8AE219AA1B57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E8AC-142F-4351-8513-1E65BDD8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4C51-7EDE-485B-99BC-8AE219AA1B57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E8AC-142F-4351-8513-1E65BDD8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4C51-7EDE-485B-99BC-8AE219AA1B57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E8AC-142F-4351-8513-1E65BDD8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4C51-7EDE-485B-99BC-8AE219AA1B57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E8AC-142F-4351-8513-1E65BDD8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4C51-7EDE-485B-99BC-8AE219AA1B57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E8AC-142F-4351-8513-1E65BDD8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4C51-7EDE-485B-99BC-8AE219AA1B57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E8AC-142F-4351-8513-1E65BDD8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4C51-7EDE-485B-99BC-8AE219AA1B57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E8AC-142F-4351-8513-1E65BDD8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4C51-7EDE-485B-99BC-8AE219AA1B57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E8AC-142F-4351-8513-1E65BDD8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4C51-7EDE-485B-99BC-8AE219AA1B57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E8AC-142F-4351-8513-1E65BDD8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4C51-7EDE-485B-99BC-8AE219AA1B57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E8AC-142F-4351-8513-1E65BDD8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4C51-7EDE-485B-99BC-8AE219AA1B57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E8AC-142F-4351-8513-1E65BDD8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D4C51-7EDE-485B-99BC-8AE219AA1B57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FE8AC-142F-4351-8513-1E65BDD8A0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Coalition Football Playoff Proposal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Submitted by:</a:t>
            </a:r>
          </a:p>
          <a:p>
            <a:r>
              <a:rPr lang="en-US" dirty="0">
                <a:solidFill>
                  <a:schemeClr val="tx1"/>
                </a:solidFill>
              </a:rPr>
              <a:t>Rich Carroll - Middletown </a:t>
            </a:r>
          </a:p>
          <a:p>
            <a:r>
              <a:rPr lang="en-US" dirty="0">
                <a:solidFill>
                  <a:schemeClr val="tx1"/>
                </a:solidFill>
              </a:rPr>
              <a:t>Bud </a:t>
            </a:r>
            <a:r>
              <a:rPr lang="en-US" dirty="0" err="1">
                <a:solidFill>
                  <a:schemeClr val="tx1"/>
                </a:solidFill>
              </a:rPr>
              <a:t>Kowal</a:t>
            </a:r>
            <a:r>
              <a:rPr lang="en-US" dirty="0">
                <a:solidFill>
                  <a:schemeClr val="tx1"/>
                </a:solidFill>
              </a:rPr>
              <a:t> – Ewing</a:t>
            </a:r>
          </a:p>
          <a:p>
            <a:r>
              <a:rPr lang="en-US" dirty="0">
                <a:solidFill>
                  <a:schemeClr val="tx1"/>
                </a:solidFill>
              </a:rPr>
              <a:t>Ben </a:t>
            </a:r>
            <a:r>
              <a:rPr lang="en-US" dirty="0" err="1">
                <a:solidFill>
                  <a:schemeClr val="tx1"/>
                </a:solidFill>
              </a:rPr>
              <a:t>LaSala</a:t>
            </a:r>
            <a:r>
              <a:rPr lang="en-US" dirty="0">
                <a:solidFill>
                  <a:schemeClr val="tx1"/>
                </a:solidFill>
              </a:rPr>
              <a:t> – Colonia</a:t>
            </a:r>
          </a:p>
          <a:p>
            <a:r>
              <a:rPr lang="en-US" dirty="0">
                <a:solidFill>
                  <a:schemeClr val="tx1"/>
                </a:solidFill>
              </a:rPr>
              <a:t>Dave </a:t>
            </a:r>
            <a:r>
              <a:rPr lang="en-US" dirty="0" err="1">
                <a:solidFill>
                  <a:schemeClr val="tx1"/>
                </a:solidFill>
              </a:rPr>
              <a:t>Ryden</a:t>
            </a:r>
            <a:r>
              <a:rPr lang="en-US" dirty="0">
                <a:solidFill>
                  <a:schemeClr val="tx1"/>
                </a:solidFill>
              </a:rPr>
              <a:t> – Marlboro</a:t>
            </a:r>
          </a:p>
          <a:p>
            <a:r>
              <a:rPr lang="en-US" dirty="0">
                <a:solidFill>
                  <a:schemeClr val="tx1"/>
                </a:solidFill>
              </a:rPr>
              <a:t>Rich </a:t>
            </a:r>
            <a:r>
              <a:rPr lang="en-US" dirty="0" err="1">
                <a:solidFill>
                  <a:schemeClr val="tx1"/>
                </a:solidFill>
              </a:rPr>
              <a:t>Shello</a:t>
            </a:r>
            <a:r>
              <a:rPr lang="en-US" dirty="0">
                <a:solidFill>
                  <a:schemeClr val="tx1"/>
                </a:solidFill>
              </a:rPr>
              <a:t> – Ridge</a:t>
            </a:r>
          </a:p>
          <a:p>
            <a:r>
              <a:rPr lang="en-US" dirty="0">
                <a:solidFill>
                  <a:schemeClr val="tx1"/>
                </a:solidFill>
              </a:rPr>
              <a:t>Charlie Voorhees – Secaucus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Playoffs – Week 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en-US" dirty="0" smtClean="0"/>
              <a:t>	</a:t>
            </a:r>
          </a:p>
          <a:p>
            <a:pPr lvl="0" algn="ctr">
              <a:buNone/>
            </a:pPr>
            <a:endParaRPr lang="en-US" dirty="0" smtClean="0"/>
          </a:p>
          <a:p>
            <a:pPr lvl="0" algn="ctr">
              <a:buNone/>
            </a:pPr>
            <a:r>
              <a:rPr lang="en-US" dirty="0" smtClean="0"/>
              <a:t>Non Playoff Qualifiers matched up by </a:t>
            </a:r>
          </a:p>
          <a:p>
            <a:pPr lvl="0" algn="ctr">
              <a:buNone/>
            </a:pPr>
            <a:r>
              <a:rPr lang="en-US" dirty="0" smtClean="0"/>
              <a:t> Power Ranking in Section/Group.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Playoffs – Week 10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en-US" sz="2600" dirty="0" smtClean="0"/>
              <a:t>After week 9 there are 3 pools made for week 10 games </a:t>
            </a:r>
          </a:p>
          <a:p>
            <a:pPr lvl="0" algn="ctr">
              <a:buNone/>
            </a:pPr>
            <a:endParaRPr lang="en-US" sz="1900" dirty="0" smtClean="0"/>
          </a:p>
          <a:p>
            <a:pPr lvl="0" algn="ctr">
              <a:buNone/>
            </a:pPr>
            <a:endParaRPr lang="en-US" sz="1400" dirty="0" smtClean="0"/>
          </a:p>
          <a:p>
            <a:pPr lvl="1" algn="ctr">
              <a:buNone/>
            </a:pPr>
            <a:r>
              <a:rPr lang="en-US" dirty="0" smtClean="0"/>
              <a:t>Playoff winners advance</a:t>
            </a:r>
          </a:p>
          <a:p>
            <a:pPr lvl="1" algn="ctr">
              <a:buNone/>
            </a:pPr>
            <a:endParaRPr lang="en-US" sz="900" dirty="0" smtClean="0"/>
          </a:p>
          <a:p>
            <a:pPr lvl="1" algn="ctr">
              <a:buNone/>
            </a:pPr>
            <a:r>
              <a:rPr lang="en-US" dirty="0" smtClean="0"/>
              <a:t>Crossover losers matched by Power Rankings</a:t>
            </a:r>
          </a:p>
          <a:p>
            <a:pPr lvl="1" algn="ctr">
              <a:buNone/>
            </a:pPr>
            <a:endParaRPr lang="en-US" sz="1000" dirty="0" smtClean="0"/>
          </a:p>
          <a:p>
            <a:pPr lvl="1" algn="ctr">
              <a:buNone/>
            </a:pPr>
            <a:r>
              <a:rPr lang="en-US" dirty="0" smtClean="0"/>
              <a:t>Playoff losers and crossover winners matched by  Power Rankings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Playoffs – Week 11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Sectional Championship Games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Completed </a:t>
            </a:r>
          </a:p>
          <a:p>
            <a:pPr algn="ctr">
              <a:buNone/>
            </a:pPr>
            <a:r>
              <a:rPr lang="en-US" b="1" u="sng" dirty="0" smtClean="0"/>
              <a:t>Before</a:t>
            </a:r>
          </a:p>
          <a:p>
            <a:pPr algn="ctr">
              <a:buNone/>
            </a:pPr>
            <a:r>
              <a:rPr lang="en-US" dirty="0" smtClean="0"/>
              <a:t>Thanksgiving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Week 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9600" b="1" dirty="0" smtClean="0"/>
              <a:t>Thanksgiving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Week 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State Semi-Final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South vs. Central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North 1 vs. North 2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Addresses Concerns Throughout the State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smtClean="0">
                <a:latin typeface="Calibri" pitchFamily="34" charset="0"/>
              </a:rPr>
              <a:t>Treats everyone the same as far as reward for playing strong programs</a:t>
            </a:r>
          </a:p>
          <a:p>
            <a:pPr>
              <a:buNone/>
            </a:pPr>
            <a:r>
              <a:rPr lang="en-US" sz="6400" dirty="0" smtClean="0">
                <a:latin typeface="Calibri" pitchFamily="34" charset="0"/>
              </a:rPr>
              <a:t> </a:t>
            </a:r>
          </a:p>
          <a:p>
            <a:r>
              <a:rPr lang="en-US" sz="6400" dirty="0" smtClean="0">
                <a:latin typeface="Calibri" pitchFamily="34" charset="0"/>
              </a:rPr>
              <a:t>Provides a more competitive schedule - especially at the end of the season</a:t>
            </a:r>
          </a:p>
          <a:p>
            <a:pPr>
              <a:buNone/>
            </a:pPr>
            <a:r>
              <a:rPr lang="en-US" sz="6400" dirty="0" smtClean="0">
                <a:latin typeface="Calibri" pitchFamily="34" charset="0"/>
              </a:rPr>
              <a:t> </a:t>
            </a:r>
          </a:p>
          <a:p>
            <a:r>
              <a:rPr lang="en-US" sz="6400" dirty="0" smtClean="0">
                <a:latin typeface="Calibri" pitchFamily="34" charset="0"/>
              </a:rPr>
              <a:t>Addresses safety concerns by creating more competitive matchups</a:t>
            </a:r>
          </a:p>
          <a:p>
            <a:pPr>
              <a:buNone/>
            </a:pPr>
            <a:endParaRPr lang="en-US" sz="6400" dirty="0" smtClean="0">
              <a:latin typeface="Calibri" pitchFamily="34" charset="0"/>
            </a:endParaRPr>
          </a:p>
          <a:p>
            <a:r>
              <a:rPr lang="en-US" sz="6400" dirty="0" smtClean="0">
                <a:latin typeface="Calibri" pitchFamily="34" charset="0"/>
              </a:rPr>
              <a:t>Reduces the number of games leagues need to schedule for "power" teams while maintaining 10 game schedules </a:t>
            </a:r>
          </a:p>
          <a:p>
            <a:pPr>
              <a:buNone/>
            </a:pPr>
            <a:r>
              <a:rPr lang="en-US" sz="6400" dirty="0" smtClean="0">
                <a:latin typeface="Calibri" pitchFamily="34" charset="0"/>
              </a:rPr>
              <a:t>  </a:t>
            </a:r>
          </a:p>
          <a:p>
            <a:r>
              <a:rPr lang="en-US" sz="6400" dirty="0" smtClean="0">
                <a:latin typeface="Calibri" pitchFamily="34" charset="0"/>
              </a:rPr>
              <a:t>Rewards teams for playing competitive games against higher ranked opponents but does not just ‘gift wrap” power points just for scheduling a power opponent. Currently teams receive the same power points if they lose by 1 or 50.</a:t>
            </a:r>
          </a:p>
          <a:p>
            <a:pPr>
              <a:buNone/>
            </a:pPr>
            <a:r>
              <a:rPr lang="en-US" sz="6400" dirty="0" smtClean="0">
                <a:latin typeface="Calibri" pitchFamily="34" charset="0"/>
              </a:rPr>
              <a:t>  </a:t>
            </a:r>
          </a:p>
          <a:p>
            <a:r>
              <a:rPr lang="en-US" sz="6400" dirty="0" smtClean="0">
                <a:latin typeface="Calibri" pitchFamily="34" charset="0"/>
              </a:rPr>
              <a:t>Gives teams option of playing Week 0 or Thanksgiving or both with no impact on playoffs.</a:t>
            </a:r>
          </a:p>
          <a:p>
            <a:endParaRPr lang="en-US" sz="6400" dirty="0" smtClean="0">
              <a:latin typeface="Calibri" pitchFamily="34" charset="0"/>
            </a:endParaRPr>
          </a:p>
          <a:p>
            <a:r>
              <a:rPr lang="en-US" sz="6400" dirty="0" smtClean="0">
                <a:latin typeface="Calibri" pitchFamily="34" charset="0"/>
              </a:rPr>
              <a:t>Keeps Sectional Championships but allows for playing to a higher championship level.</a:t>
            </a:r>
          </a:p>
          <a:p>
            <a:endParaRPr lang="en-US" dirty="0" smtClean="0"/>
          </a:p>
          <a:p>
            <a:r>
              <a:rPr lang="en-US" sz="6400" dirty="0" smtClean="0">
                <a:latin typeface="Calibri" pitchFamily="34" charset="0"/>
              </a:rPr>
              <a:t>Can play to a state semi-final champion in 13 games – same number it currently takes to crown a sectional champion under the current playoff format.</a:t>
            </a:r>
          </a:p>
          <a:p>
            <a:pPr>
              <a:buNone/>
            </a:pPr>
            <a:endParaRPr lang="en-US" sz="6400" dirty="0" smtClean="0">
              <a:latin typeface="Calibri" pitchFamily="34" charset="0"/>
            </a:endParaRPr>
          </a:p>
          <a:p>
            <a:r>
              <a:rPr lang="en-US" sz="6400" dirty="0" smtClean="0">
                <a:latin typeface="Calibri" pitchFamily="34" charset="0"/>
              </a:rPr>
              <a:t>Option of playing to a true state champion by adding only one week to the current football schedule.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Coalition Football Playoff Proposal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Synopsis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en-US" sz="6400" dirty="0" smtClean="0">
                <a:latin typeface="Calibri" pitchFamily="34" charset="0"/>
              </a:rPr>
              <a:t>Power Rankings replace the current Power Point System. </a:t>
            </a:r>
          </a:p>
          <a:p>
            <a:pPr lvl="1">
              <a:buNone/>
            </a:pPr>
            <a:r>
              <a:rPr lang="en-US" sz="6400" dirty="0" smtClean="0">
                <a:latin typeface="Calibri" pitchFamily="34" charset="0"/>
              </a:rPr>
              <a:t>Lacrosse already uses power ranking to seed tournaments </a:t>
            </a:r>
          </a:p>
          <a:p>
            <a:pPr lvl="1">
              <a:buNone/>
            </a:pPr>
            <a:r>
              <a:rPr lang="en-US" sz="6400" dirty="0" smtClean="0">
                <a:latin typeface="Calibri" pitchFamily="34" charset="0"/>
              </a:rPr>
              <a:t>California, Arizona, </a:t>
            </a:r>
            <a:r>
              <a:rPr lang="en-US" sz="6400" dirty="0" err="1" smtClean="0">
                <a:latin typeface="Calibri" pitchFamily="34" charset="0"/>
              </a:rPr>
              <a:t>Colorodo</a:t>
            </a:r>
            <a:r>
              <a:rPr lang="en-US" sz="6400" dirty="0" smtClean="0">
                <a:latin typeface="Calibri" pitchFamily="34" charset="0"/>
              </a:rPr>
              <a:t>, Illinois, New Mexico currently use </a:t>
            </a:r>
            <a:r>
              <a:rPr lang="en-US" sz="6400" dirty="0" err="1" smtClean="0">
                <a:latin typeface="Calibri" pitchFamily="34" charset="0"/>
              </a:rPr>
              <a:t>MaxPreps</a:t>
            </a:r>
            <a:r>
              <a:rPr lang="en-US" sz="6400" dirty="0" smtClean="0">
                <a:latin typeface="Calibri" pitchFamily="34" charset="0"/>
              </a:rPr>
              <a:t> to seed their state playoffs</a:t>
            </a:r>
          </a:p>
          <a:p>
            <a:pPr lvl="0">
              <a:buNone/>
            </a:pPr>
            <a:r>
              <a:rPr lang="en-US" sz="6400" dirty="0" smtClean="0">
                <a:latin typeface="Calibri" pitchFamily="34" charset="0"/>
              </a:rPr>
              <a:t>Top 8 Teams in Each Group/Section Qualify for playoffs based on Power Rankings.</a:t>
            </a:r>
          </a:p>
          <a:p>
            <a:pPr lvl="0">
              <a:buNone/>
            </a:pPr>
            <a:r>
              <a:rPr lang="en-US" sz="6400" dirty="0" smtClean="0">
                <a:latin typeface="Calibri" pitchFamily="34" charset="0"/>
              </a:rPr>
              <a:t>Conferences schedule 8 games for each team. </a:t>
            </a:r>
          </a:p>
          <a:p>
            <a:pPr lvl="1">
              <a:buNone/>
            </a:pPr>
            <a:r>
              <a:rPr lang="en-US" sz="6400" dirty="0" smtClean="0">
                <a:latin typeface="Calibri" pitchFamily="34" charset="0"/>
              </a:rPr>
              <a:t>Played on week 1-8 	or </a:t>
            </a:r>
          </a:p>
          <a:p>
            <a:pPr lvl="1">
              <a:buNone/>
            </a:pPr>
            <a:r>
              <a:rPr lang="en-US" sz="6400" dirty="0" smtClean="0">
                <a:latin typeface="Calibri" pitchFamily="34" charset="0"/>
              </a:rPr>
              <a:t>Thanksgiving and a bye 	or </a:t>
            </a:r>
          </a:p>
          <a:p>
            <a:pPr lvl="1">
              <a:buNone/>
            </a:pPr>
            <a:r>
              <a:rPr lang="en-US" sz="6400" dirty="0" smtClean="0">
                <a:latin typeface="Calibri" pitchFamily="34" charset="0"/>
              </a:rPr>
              <a:t>0 week and a bye is an option as well.</a:t>
            </a:r>
          </a:p>
          <a:p>
            <a:pPr lvl="0">
              <a:buNone/>
            </a:pPr>
            <a:r>
              <a:rPr lang="en-US" sz="6400" dirty="0" smtClean="0">
                <a:latin typeface="Calibri" pitchFamily="34" charset="0"/>
              </a:rPr>
              <a:t>Cutoff is week 8 – use Power Ranking for first 7 games.</a:t>
            </a:r>
          </a:p>
          <a:p>
            <a:pPr lvl="0">
              <a:buNone/>
            </a:pPr>
            <a:r>
              <a:rPr lang="en-US" sz="6400" dirty="0" smtClean="0">
                <a:latin typeface="Calibri" pitchFamily="34" charset="0"/>
              </a:rPr>
              <a:t>Playoffs begin on week 9.</a:t>
            </a:r>
          </a:p>
          <a:p>
            <a:pPr lvl="0">
              <a:buNone/>
            </a:pPr>
            <a:r>
              <a:rPr lang="en-US" sz="6400" dirty="0" smtClean="0">
                <a:latin typeface="Calibri" pitchFamily="34" charset="0"/>
              </a:rPr>
              <a:t>Non Playoff Qualifiers matched up by Power Ranking in Section/Group. Schools can opt out of playoffs and/or Regional Crossover if desired.</a:t>
            </a:r>
          </a:p>
          <a:p>
            <a:pPr lvl="0">
              <a:buNone/>
            </a:pPr>
            <a:r>
              <a:rPr lang="en-US" sz="6400" dirty="0" smtClean="0">
                <a:latin typeface="Calibri" pitchFamily="34" charset="0"/>
              </a:rPr>
              <a:t>After week 9 there are 3 pools made for week 10 games. Schools can opt out of 2</a:t>
            </a:r>
            <a:r>
              <a:rPr lang="en-US" sz="6400" baseline="30000" dirty="0" smtClean="0">
                <a:latin typeface="Calibri" pitchFamily="34" charset="0"/>
              </a:rPr>
              <a:t>nd</a:t>
            </a:r>
            <a:r>
              <a:rPr lang="en-US" sz="6400" dirty="0" smtClean="0">
                <a:latin typeface="Calibri" pitchFamily="34" charset="0"/>
              </a:rPr>
              <a:t> regional crossover if desired.</a:t>
            </a:r>
          </a:p>
          <a:p>
            <a:pPr lvl="1">
              <a:buNone/>
            </a:pPr>
            <a:r>
              <a:rPr lang="en-US" sz="6400" dirty="0" smtClean="0">
                <a:latin typeface="Calibri" pitchFamily="34" charset="0"/>
              </a:rPr>
              <a:t>Playoff winners advance</a:t>
            </a:r>
          </a:p>
          <a:p>
            <a:pPr lvl="1">
              <a:buNone/>
            </a:pPr>
            <a:r>
              <a:rPr lang="en-US" sz="6400" dirty="0" smtClean="0">
                <a:latin typeface="Calibri" pitchFamily="34" charset="0"/>
              </a:rPr>
              <a:t>Crossover losers matched by Power Rankings</a:t>
            </a:r>
          </a:p>
          <a:p>
            <a:pPr lvl="1">
              <a:buNone/>
            </a:pPr>
            <a:r>
              <a:rPr lang="en-US" sz="6400" dirty="0" smtClean="0">
                <a:latin typeface="Calibri" pitchFamily="34" charset="0"/>
              </a:rPr>
              <a:t>Playoff losers and crossover winners matched by Power Rankings</a:t>
            </a:r>
          </a:p>
          <a:p>
            <a:pPr lvl="0">
              <a:buNone/>
            </a:pPr>
            <a:r>
              <a:rPr lang="en-US" sz="6400" dirty="0" smtClean="0">
                <a:latin typeface="Calibri" pitchFamily="34" charset="0"/>
              </a:rPr>
              <a:t>Week 11 - Sectional Championship Games </a:t>
            </a:r>
          </a:p>
          <a:p>
            <a:pPr lvl="0">
              <a:buNone/>
            </a:pPr>
            <a:r>
              <a:rPr lang="en-US" sz="6400" dirty="0" smtClean="0">
                <a:latin typeface="Calibri" pitchFamily="34" charset="0"/>
              </a:rPr>
              <a:t>Week 12 - Thanksgiving</a:t>
            </a:r>
          </a:p>
          <a:p>
            <a:pPr lvl="0">
              <a:buNone/>
            </a:pPr>
            <a:r>
              <a:rPr lang="en-US" sz="6400" dirty="0" smtClean="0">
                <a:latin typeface="Calibri" pitchFamily="34" charset="0"/>
              </a:rPr>
              <a:t>Week 13 - Opportunity for State Semi-Final South vs. Central – North 1 vs. North 2 </a:t>
            </a:r>
          </a:p>
          <a:p>
            <a:pPr lvl="0">
              <a:buNone/>
            </a:pPr>
            <a:r>
              <a:rPr lang="en-US" sz="6400" dirty="0" smtClean="0">
                <a:latin typeface="Calibri" pitchFamily="34" charset="0"/>
              </a:rPr>
              <a:t>Week 14 - Opportunity for Bowl of Champions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Coalition Proposal - 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Does not change constitution </a:t>
            </a:r>
          </a:p>
          <a:p>
            <a:r>
              <a:rPr lang="en-US" dirty="0" smtClean="0"/>
              <a:t>Utilize Power Ranking Algorithm to replace the current Power Point System</a:t>
            </a:r>
          </a:p>
          <a:p>
            <a:r>
              <a:rPr lang="en-US" dirty="0" smtClean="0"/>
              <a:t>Preserves 10 game schedule, Thanksgiving games, and Sectional Championships</a:t>
            </a:r>
          </a:p>
          <a:p>
            <a:r>
              <a:rPr lang="en-US" dirty="0" smtClean="0"/>
              <a:t>Allows for a higher championship (State Semi-Final)</a:t>
            </a:r>
          </a:p>
          <a:p>
            <a:r>
              <a:rPr lang="en-US" dirty="0" smtClean="0"/>
              <a:t>More flexible scheduling for conferences</a:t>
            </a:r>
          </a:p>
          <a:p>
            <a:r>
              <a:rPr lang="en-US" dirty="0" smtClean="0"/>
              <a:t>Produces more competitive end of season games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Current Power Point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133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The current Power Point System does not do a good job: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Identifying the best teams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Seeding teams in the proper order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4267200"/>
            <a:ext cx="80900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If the Goal is to select the best teams and seed them accurately then we need a new system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</a:t>
            </a:r>
            <a:r>
              <a:rPr lang="en-US" dirty="0" smtClean="0"/>
              <a:t>Rankings </a:t>
            </a:r>
            <a:r>
              <a:rPr lang="en-US" dirty="0" smtClean="0"/>
              <a:t>by Algorithm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Replaces the current Power Point System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Lacrosse already uses power ranking to seed tournaments </a:t>
            </a:r>
          </a:p>
          <a:p>
            <a:pPr lvl="1">
              <a:buNone/>
            </a:pPr>
            <a:r>
              <a:rPr lang="en-US" sz="4000" dirty="0" smtClean="0"/>
              <a:t>		(LAX Power)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/>
              <a:t>California, Arizona, </a:t>
            </a:r>
            <a:r>
              <a:rPr lang="en-US" sz="4000" dirty="0" err="1" smtClean="0"/>
              <a:t>Colorodo</a:t>
            </a:r>
            <a:r>
              <a:rPr lang="en-US" sz="4000" dirty="0" smtClean="0"/>
              <a:t>, Illinois, and New Mexico currently use </a:t>
            </a:r>
            <a:r>
              <a:rPr lang="en-US" sz="4000" dirty="0" err="1" smtClean="0"/>
              <a:t>MaxPreps</a:t>
            </a:r>
            <a:r>
              <a:rPr lang="en-US" sz="4000" dirty="0" smtClean="0"/>
              <a:t> to seed their state playoffs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</a:t>
            </a:r>
            <a:r>
              <a:rPr lang="en-US" dirty="0"/>
              <a:t>Rankings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More accurate because it uses more data than just Group Size of School and number of opponent wins</a:t>
            </a:r>
          </a:p>
          <a:p>
            <a:pPr>
              <a:buNone/>
            </a:pPr>
            <a:endParaRPr lang="en-US" sz="1100" dirty="0" smtClean="0"/>
          </a:p>
          <a:p>
            <a:r>
              <a:rPr lang="en-US" sz="2600" dirty="0" smtClean="0"/>
              <a:t>The system utilizes the huge number of game results stored in the </a:t>
            </a:r>
            <a:r>
              <a:rPr lang="en-US" sz="2600" dirty="0" smtClean="0"/>
              <a:t>database</a:t>
            </a:r>
            <a:r>
              <a:rPr lang="en-US" sz="2600" dirty="0" smtClean="0"/>
              <a:t>. Generally, the more a team wins the higher the ranking, but the system takes into account quality wins (against other highly ranked opponents) and strength of schedule</a:t>
            </a:r>
            <a:r>
              <a:rPr lang="en-US" sz="2600" dirty="0" smtClean="0"/>
              <a:t>.</a:t>
            </a:r>
          </a:p>
          <a:p>
            <a:pPr>
              <a:buNone/>
            </a:pP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For example, a team's ranking is hurt more by losing to a team that is ranked below them verses a team ranked ahead</a:t>
            </a:r>
            <a:r>
              <a:rPr lang="en-US" sz="2600" dirty="0" smtClean="0"/>
              <a:t>.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2016 NJSIAA Football Champions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914400"/>
          <a:ext cx="8229600" cy="563499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/>
                        <a:t>GROUP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/>
                        <a:t>CHAMPION</a:t>
                      </a:r>
                      <a:endParaRPr lang="en-US" sz="1100" b="1" i="0" u="sng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/>
                        <a:t>PP</a:t>
                      </a:r>
                      <a:endParaRPr lang="en-US" sz="1100" b="1" i="0" u="sng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/>
                        <a:t>PR</a:t>
                      </a:r>
                      <a:endParaRPr lang="en-US" sz="1100" b="1" i="0" u="sng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Non Public II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Mater Dei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Non Public III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St Joseph (Montvale)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Non Public IV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Paramus Catholic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South 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Paulsboro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South II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West Deptford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South III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Wall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South IV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Timber Creek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South 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Millville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Central 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Asbury Park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Central II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Manasquan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Central III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Rumson-Fair Haven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Central IV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Allentown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Central 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Piscataway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North II Grp 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Weequahic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North II Grp II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Morris Hills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North II Grp III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Madison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North II Grp IV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Sayreville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North II Grp 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Westfield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North I Grp 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Hasbrouck Heights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North I Grp II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Mahwah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North I Grp III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River Dell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North I Grp IV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Wayne Hills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North I Grp 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Ridgewood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Total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Seeding Comparison Value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Calibri" pitchFamily="34" charset="0"/>
                        </a:rPr>
                        <a:t>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Calibri" pitchFamily="34" charset="0"/>
                        </a:rPr>
                        <a:t>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Percent Accurate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.479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.639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/>
                        <a:t>PP= Power Point Ranking (Current System)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/>
                        <a:t>PR= Power Ranking (Max Preps System)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Current Sectional Structure Remains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200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Top 8 Teams in Each Group/Section Qualify for playoffs based on </a:t>
            </a:r>
            <a:r>
              <a:rPr lang="en-US" sz="4000" dirty="0" err="1" smtClean="0"/>
              <a:t>MaxPreps</a:t>
            </a:r>
            <a:r>
              <a:rPr lang="en-US" sz="4000" dirty="0" smtClean="0"/>
              <a:t> Power Rankings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Conferences schedule </a:t>
            </a:r>
            <a:br>
              <a:rPr lang="en-US" b="1" dirty="0" smtClean="0"/>
            </a:br>
            <a:r>
              <a:rPr lang="en-US" b="1" dirty="0" smtClean="0"/>
              <a:t>8 games for each team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lvl="1" algn="ctr">
              <a:buNone/>
            </a:pPr>
            <a:r>
              <a:rPr lang="en-US" sz="4000" dirty="0" smtClean="0"/>
              <a:t>Played on week 1-8 or </a:t>
            </a:r>
          </a:p>
          <a:p>
            <a:pPr lvl="1" algn="ctr">
              <a:buNone/>
            </a:pPr>
            <a:endParaRPr lang="en-US" sz="4000" dirty="0" smtClean="0"/>
          </a:p>
          <a:p>
            <a:pPr lvl="1" algn="ctr">
              <a:buNone/>
            </a:pPr>
            <a:r>
              <a:rPr lang="en-US" sz="4000" dirty="0" smtClean="0"/>
              <a:t>Thanksgiving and a bye or </a:t>
            </a:r>
          </a:p>
          <a:p>
            <a:pPr lvl="1" algn="ctr">
              <a:buNone/>
            </a:pPr>
            <a:endParaRPr lang="en-US" sz="4000" dirty="0" smtClean="0"/>
          </a:p>
          <a:p>
            <a:pPr lvl="1" algn="ctr">
              <a:buNone/>
            </a:pPr>
            <a:r>
              <a:rPr lang="en-US" sz="4000" dirty="0" smtClean="0"/>
              <a:t>0 week and a bye is an option as well.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Cutoff and Playoffs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endParaRPr lang="en-US" dirty="0" smtClean="0"/>
          </a:p>
          <a:p>
            <a:pPr lvl="0" algn="ctr">
              <a:buNone/>
            </a:pPr>
            <a:r>
              <a:rPr lang="en-US" dirty="0" smtClean="0"/>
              <a:t>Cutoff is week 8 </a:t>
            </a:r>
          </a:p>
          <a:p>
            <a:pPr lvl="0" algn="ctr">
              <a:buNone/>
            </a:pPr>
            <a:r>
              <a:rPr lang="en-US" dirty="0" smtClean="0"/>
              <a:t>Use Power Ranking for first 7 games</a:t>
            </a:r>
          </a:p>
          <a:p>
            <a:pPr lvl="0" algn="ctr">
              <a:buNone/>
            </a:pPr>
            <a:endParaRPr lang="en-US" dirty="0" smtClean="0"/>
          </a:p>
          <a:p>
            <a:pPr lvl="0" algn="ctr">
              <a:buNone/>
            </a:pPr>
            <a:r>
              <a:rPr lang="en-US" dirty="0" smtClean="0"/>
              <a:t>Playoffs begin on week 9.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</TotalTime>
  <Words>606</Words>
  <Application>Microsoft Office PowerPoint</Application>
  <PresentationFormat>On-screen Show (4:3)</PresentationFormat>
  <Paragraphs>221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Coalition Football Playoff Proposal </vt:lpstr>
      <vt:lpstr>Coalition Proposal - Main Points</vt:lpstr>
      <vt:lpstr>Current Power Point System</vt:lpstr>
      <vt:lpstr>Power Rankings by Algorithm Replaces the current Power Point System</vt:lpstr>
      <vt:lpstr>Power Rankings </vt:lpstr>
      <vt:lpstr>2016 NJSIAA Football Champions</vt:lpstr>
      <vt:lpstr>Current Sectional Structure Remains</vt:lpstr>
      <vt:lpstr>Conferences schedule  8 games for each team</vt:lpstr>
      <vt:lpstr>Cutoff and Playoffs</vt:lpstr>
      <vt:lpstr>Playoffs – Week 9</vt:lpstr>
      <vt:lpstr>Playoffs – Week 10</vt:lpstr>
      <vt:lpstr>Playoffs – Week 11</vt:lpstr>
      <vt:lpstr>Week 12</vt:lpstr>
      <vt:lpstr>Week 13</vt:lpstr>
      <vt:lpstr>Addresses Concerns Throughout the State</vt:lpstr>
      <vt:lpstr>Coalition Football Playoff Proposal Synopsis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Coalition Football Playoff Proposal</dc:title>
  <dc:creator>generic</dc:creator>
  <cp:lastModifiedBy>generic</cp:lastModifiedBy>
  <cp:revision>34</cp:revision>
  <dcterms:created xsi:type="dcterms:W3CDTF">2017-03-01T21:17:19Z</dcterms:created>
  <dcterms:modified xsi:type="dcterms:W3CDTF">2017-04-04T20:44:02Z</dcterms:modified>
</cp:coreProperties>
</file>