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9" name="Shape 1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5" name="Shape 2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9" name="Shape 209"/>
        <p:cNvGrpSpPr/>
        <p:nvPr/>
      </p:nvGrpSpPr>
      <p:grpSpPr>
        <a:xfrm>
          <a:off x="0" y="0"/>
          <a:ext cx="0" cy="0"/>
          <a:chOff x="0" y="0"/>
          <a:chExt cx="0" cy="0"/>
        </a:xfrm>
      </p:grpSpPr>
      <p:sp>
        <p:nvSpPr>
          <p:cNvPr id="210" name="Shape 2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1" name="Shape 2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7" name="Shape 2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3" name="Shape 233"/>
        <p:cNvGrpSpPr/>
        <p:nvPr/>
      </p:nvGrpSpPr>
      <p:grpSpPr>
        <a:xfrm>
          <a:off x="0" y="0"/>
          <a:ext cx="0" cy="0"/>
          <a:chOff x="0" y="0"/>
          <a:chExt cx="0" cy="0"/>
        </a:xfrm>
      </p:grpSpPr>
      <p:sp>
        <p:nvSpPr>
          <p:cNvPr id="234" name="Shape 2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5" name="Shape 2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9" name="Shape 239"/>
        <p:cNvGrpSpPr/>
        <p:nvPr/>
      </p:nvGrpSpPr>
      <p:grpSpPr>
        <a:xfrm>
          <a:off x="0" y="0"/>
          <a:ext cx="0" cy="0"/>
          <a:chOff x="0" y="0"/>
          <a:chExt cx="0" cy="0"/>
        </a:xfrm>
      </p:grpSpPr>
      <p:sp>
        <p:nvSpPr>
          <p:cNvPr id="240" name="Shape 2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1" name="Shape 24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5" name="Shape 245"/>
        <p:cNvGrpSpPr/>
        <p:nvPr/>
      </p:nvGrpSpPr>
      <p:grpSpPr>
        <a:xfrm>
          <a:off x="0" y="0"/>
          <a:ext cx="0" cy="0"/>
          <a:chOff x="0" y="0"/>
          <a:chExt cx="0" cy="0"/>
        </a:xfrm>
      </p:grpSpPr>
      <p:sp>
        <p:nvSpPr>
          <p:cNvPr id="246" name="Shape 2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7" name="Shape 24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1" name="Shape 251"/>
        <p:cNvGrpSpPr/>
        <p:nvPr/>
      </p:nvGrpSpPr>
      <p:grpSpPr>
        <a:xfrm>
          <a:off x="0" y="0"/>
          <a:ext cx="0" cy="0"/>
          <a:chOff x="0" y="0"/>
          <a:chExt cx="0" cy="0"/>
        </a:xfrm>
      </p:grpSpPr>
      <p:sp>
        <p:nvSpPr>
          <p:cNvPr id="252" name="Shape 2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3" name="Shape 2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9" name="Shape 2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A4C2F4"/>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0" y="89100"/>
            <a:ext cx="8520600" cy="878400"/>
          </a:xfrm>
          <a:prstGeom prst="rect">
            <a:avLst/>
          </a:prstGeom>
        </p:spPr>
        <p:txBody>
          <a:bodyPr anchorCtr="0" anchor="b" bIns="91425" lIns="91425" rIns="91425" tIns="91425">
            <a:noAutofit/>
          </a:bodyPr>
          <a:lstStyle/>
          <a:p>
            <a:pPr lvl="0">
              <a:spcBef>
                <a:spcPts val="0"/>
              </a:spcBef>
              <a:buNone/>
            </a:pPr>
            <a:r>
              <a:rPr lang="en"/>
              <a:t>Football Playoff Proposal </a:t>
            </a:r>
          </a:p>
        </p:txBody>
      </p:sp>
      <p:sp>
        <p:nvSpPr>
          <p:cNvPr id="55" name="Shape 55"/>
          <p:cNvSpPr txBox="1"/>
          <p:nvPr>
            <p:ph idx="1" type="subTitle"/>
          </p:nvPr>
        </p:nvSpPr>
        <p:spPr>
          <a:xfrm>
            <a:off x="311700" y="1069450"/>
            <a:ext cx="8520600" cy="4074000"/>
          </a:xfrm>
          <a:prstGeom prst="rect">
            <a:avLst/>
          </a:prstGeom>
        </p:spPr>
        <p:txBody>
          <a:bodyPr anchorCtr="0" anchor="t" bIns="91425" lIns="91425" rIns="91425" tIns="91425">
            <a:noAutofit/>
          </a:bodyPr>
          <a:lstStyle/>
          <a:p>
            <a:pPr lvl="0" rtl="0">
              <a:spcBef>
                <a:spcPts val="0"/>
              </a:spcBef>
              <a:buNone/>
            </a:pPr>
            <a:r>
              <a:rPr lang="en"/>
              <a:t>Submitted by</a:t>
            </a:r>
          </a:p>
          <a:p>
            <a:pPr lvl="0">
              <a:spcBef>
                <a:spcPts val="0"/>
              </a:spcBef>
              <a:buNone/>
            </a:pPr>
            <a:r>
              <a:rPr lang="en"/>
              <a:t>Dan Vivino - Westwood AD, NJSFC Scheduler</a:t>
            </a:r>
          </a:p>
          <a:p>
            <a:pPr lvl="0">
              <a:spcBef>
                <a:spcPts val="0"/>
              </a:spcBef>
              <a:buNone/>
            </a:pPr>
            <a:r>
              <a:t/>
            </a:r>
            <a:endParaRPr/>
          </a:p>
          <a:p>
            <a:pPr lvl="0">
              <a:spcBef>
                <a:spcPts val="0"/>
              </a:spcBef>
              <a:buNone/>
            </a:pPr>
            <a:r>
              <a:rPr lang="en"/>
              <a:t>Formally endorsed by and received input from</a:t>
            </a:r>
          </a:p>
          <a:p>
            <a:pPr lvl="0">
              <a:spcBef>
                <a:spcPts val="0"/>
              </a:spcBef>
              <a:buNone/>
            </a:pPr>
            <a:r>
              <a:rPr lang="en"/>
              <a:t> NJSFC Executive Committee</a:t>
            </a:r>
          </a:p>
          <a:p>
            <a:pPr lvl="0">
              <a:spcBef>
                <a:spcPts val="0"/>
              </a:spcBef>
              <a:buNone/>
            </a:pPr>
            <a:r>
              <a:t/>
            </a:r>
            <a:endParaRPr/>
          </a:p>
          <a:p>
            <a:pPr lvl="0">
              <a:spcBef>
                <a:spcPts val="0"/>
              </a:spcBef>
              <a:buNone/>
            </a:pPr>
            <a:r>
              <a:rPr lang="en"/>
              <a:t>Input from</a:t>
            </a:r>
          </a:p>
          <a:p>
            <a:pPr lvl="0">
              <a:spcBef>
                <a:spcPts val="0"/>
              </a:spcBef>
              <a:buNone/>
            </a:pPr>
            <a:r>
              <a:rPr lang="en"/>
              <a:t>NJSIAA Football Committee </a:t>
            </a:r>
          </a:p>
          <a:p>
            <a:pPr lvl="0">
              <a:spcBef>
                <a:spcPts val="0"/>
              </a:spcBef>
              <a:buNone/>
            </a:pPr>
            <a:r>
              <a:rPr lang="en"/>
              <a:t>NJFCA</a:t>
            </a:r>
          </a:p>
          <a:p>
            <a:pPr lvl="0" rtl="0">
              <a:spcBef>
                <a:spcPts val="0"/>
              </a:spcBef>
              <a:buClr>
                <a:schemeClr val="dk1"/>
              </a:buClr>
              <a:buSzPct val="39285"/>
              <a:buFont typeface="Arial"/>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Evolution of Proposal</a:t>
            </a:r>
          </a:p>
        </p:txBody>
      </p:sp>
      <p:sp>
        <p:nvSpPr>
          <p:cNvPr id="109" name="Shape 10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lr>
                <a:schemeClr val="dk1"/>
              </a:buClr>
            </a:pPr>
            <a:r>
              <a:rPr lang="en">
                <a:solidFill>
                  <a:schemeClr val="dk1"/>
                </a:solidFill>
              </a:rPr>
              <a:t>Currently </a:t>
            </a:r>
            <a:r>
              <a:rPr b="1" lang="en">
                <a:solidFill>
                  <a:schemeClr val="dk1"/>
                </a:solidFill>
              </a:rPr>
              <a:t>160</a:t>
            </a:r>
            <a:r>
              <a:rPr lang="en">
                <a:solidFill>
                  <a:schemeClr val="dk1"/>
                </a:solidFill>
              </a:rPr>
              <a:t> public schools qualify, the original draft upped this number to </a:t>
            </a:r>
            <a:r>
              <a:rPr b="1" lang="en">
                <a:solidFill>
                  <a:schemeClr val="dk1"/>
                </a:solidFill>
              </a:rPr>
              <a:t>224</a:t>
            </a:r>
            <a:r>
              <a:rPr lang="en">
                <a:solidFill>
                  <a:schemeClr val="dk1"/>
                </a:solidFill>
              </a:rPr>
              <a:t>, and the final proposal now sits at </a:t>
            </a:r>
            <a:r>
              <a:rPr b="1" lang="en">
                <a:solidFill>
                  <a:schemeClr val="dk1"/>
                </a:solidFill>
              </a:rPr>
              <a:t>192</a:t>
            </a:r>
            <a:r>
              <a:rPr lang="en">
                <a:solidFill>
                  <a:schemeClr val="dk1"/>
                </a:solidFill>
              </a:rPr>
              <a:t> - </a:t>
            </a:r>
            <a:r>
              <a:rPr b="1" lang="en">
                <a:solidFill>
                  <a:schemeClr val="dk1"/>
                </a:solidFill>
              </a:rPr>
              <a:t>32</a:t>
            </a:r>
            <a:r>
              <a:rPr lang="en">
                <a:solidFill>
                  <a:schemeClr val="dk1"/>
                </a:solidFill>
              </a:rPr>
              <a:t> more schools is a middle number that most are more comfortable with</a:t>
            </a:r>
          </a:p>
          <a:p>
            <a:pPr indent="-228600" lvl="0" marL="457200" rtl="0">
              <a:spcBef>
                <a:spcPts val="0"/>
              </a:spcBef>
              <a:buClr>
                <a:schemeClr val="dk1"/>
              </a:buClr>
            </a:pPr>
            <a:r>
              <a:rPr lang="en">
                <a:solidFill>
                  <a:schemeClr val="dk1"/>
                </a:solidFill>
              </a:rPr>
              <a:t>30 schools that were .500 or better did not qualify in 2016.  28 of them would have qualified under the new format in 2016, without letting in many additional, undeserving teams</a:t>
            </a:r>
          </a:p>
          <a:p>
            <a:pPr indent="-228600" lvl="0" marL="457200" rtl="0">
              <a:spcBef>
                <a:spcPts val="0"/>
              </a:spcBef>
              <a:buClr>
                <a:schemeClr val="dk1"/>
              </a:buClr>
            </a:pPr>
            <a:r>
              <a:rPr lang="en">
                <a:solidFill>
                  <a:schemeClr val="dk1"/>
                </a:solidFill>
              </a:rPr>
              <a:t>Public qualification percentages move from 52% - 62%.  This is the main factor that will help with regular season scheduling by reducing the fear of missing the playoffs</a:t>
            </a:r>
          </a:p>
          <a:p>
            <a:pPr indent="-228600" lvl="0" marL="457200" rtl="0">
              <a:spcBef>
                <a:spcPts val="0"/>
              </a:spcBef>
              <a:buClr>
                <a:schemeClr val="dk1"/>
              </a:buClr>
            </a:pPr>
            <a:r>
              <a:rPr lang="en">
                <a:solidFill>
                  <a:schemeClr val="dk1"/>
                </a:solidFill>
              </a:rPr>
              <a:t>Enrollment gaps within groups become even smaller than the 7 group plan</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Proposed Playoff Format for the 2018 Season</a:t>
            </a:r>
          </a:p>
        </p:txBody>
      </p:sp>
      <p:sp>
        <p:nvSpPr>
          <p:cNvPr id="115" name="Shape 115"/>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lr>
                <a:schemeClr val="dk1"/>
              </a:buClr>
            </a:pPr>
            <a:r>
              <a:rPr lang="en">
                <a:solidFill>
                  <a:schemeClr val="dk1"/>
                </a:solidFill>
              </a:rPr>
              <a:t>8 groups of approximately 39-41 teams</a:t>
            </a:r>
          </a:p>
          <a:p>
            <a:pPr indent="-228600" lvl="0" marL="457200" rtl="0">
              <a:spcBef>
                <a:spcPts val="0"/>
              </a:spcBef>
              <a:buClr>
                <a:schemeClr val="dk1"/>
              </a:buClr>
            </a:pPr>
            <a:r>
              <a:rPr lang="en">
                <a:solidFill>
                  <a:schemeClr val="dk1"/>
                </a:solidFill>
              </a:rPr>
              <a:t>2 sections in each group of approximately 19-21 schools</a:t>
            </a:r>
          </a:p>
          <a:p>
            <a:pPr indent="-228600" lvl="0" marL="457200" rtl="0">
              <a:spcBef>
                <a:spcPts val="0"/>
              </a:spcBef>
              <a:buClr>
                <a:schemeClr val="dk1"/>
              </a:buClr>
            </a:pPr>
            <a:r>
              <a:rPr lang="en">
                <a:solidFill>
                  <a:schemeClr val="dk1"/>
                </a:solidFill>
              </a:rPr>
              <a:t>12 teams per section will qualify for the playoffs.  Approximately 62% of public schools would qualify, up from 52%.  This is now closer aligned with most other sports across the state where almost 75% of teams qualify</a:t>
            </a:r>
          </a:p>
          <a:p>
            <a:pPr indent="-228600" lvl="0" marL="457200" rtl="0">
              <a:spcBef>
                <a:spcPts val="0"/>
              </a:spcBef>
              <a:buClr>
                <a:schemeClr val="dk1"/>
              </a:buClr>
            </a:pPr>
            <a:r>
              <a:rPr lang="en">
                <a:solidFill>
                  <a:schemeClr val="dk1"/>
                </a:solidFill>
              </a:rPr>
              <a:t>Power points would still be used to seed the tournament, however, consider the following for group size points:</a:t>
            </a:r>
          </a:p>
          <a:p>
            <a:pPr indent="-228600" lvl="1" marL="914400" rtl="0">
              <a:spcBef>
                <a:spcPts val="0"/>
              </a:spcBef>
              <a:buClr>
                <a:schemeClr val="dk1"/>
              </a:buClr>
            </a:pPr>
            <a:r>
              <a:rPr b="1" lang="en">
                <a:solidFill>
                  <a:schemeClr val="dk1"/>
                </a:solidFill>
              </a:rPr>
              <a:t>G1/2 = 1, G3/4 = 2, G5/6 = 3, G7/8 = 4</a:t>
            </a:r>
          </a:p>
          <a:p>
            <a:pPr indent="-228600" lvl="0" marL="457200" rtl="0">
              <a:spcBef>
                <a:spcPts val="0"/>
              </a:spcBef>
              <a:buClr>
                <a:schemeClr val="dk1"/>
              </a:buClr>
            </a:pPr>
            <a:r>
              <a:rPr lang="en">
                <a:solidFill>
                  <a:schemeClr val="dk1"/>
                </a:solidFill>
              </a:rPr>
              <a:t>Seeding would be a 12 team bracket with seeds 1-4 receiving a bye and 5-12, 6-11, 7-10, 8-9 beginning in week 9</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0"/>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Proposed Playoff Format for the 2018 Season cont...</a:t>
            </a:r>
          </a:p>
        </p:txBody>
      </p:sp>
      <p:sp>
        <p:nvSpPr>
          <p:cNvPr id="121" name="Shape 121"/>
          <p:cNvSpPr txBox="1"/>
          <p:nvPr>
            <p:ph idx="1" type="body"/>
          </p:nvPr>
        </p:nvSpPr>
        <p:spPr>
          <a:xfrm>
            <a:off x="311700" y="1458025"/>
            <a:ext cx="8520600" cy="3416400"/>
          </a:xfrm>
          <a:prstGeom prst="rect">
            <a:avLst/>
          </a:prstGeom>
        </p:spPr>
        <p:txBody>
          <a:bodyPr anchorCtr="0" anchor="t" bIns="91425" lIns="91425" rIns="91425" tIns="91425">
            <a:noAutofit/>
          </a:bodyPr>
          <a:lstStyle/>
          <a:p>
            <a:pPr indent="-228600" lvl="0" marL="457200" rtl="0">
              <a:spcBef>
                <a:spcPts val="0"/>
              </a:spcBef>
              <a:buClr>
                <a:schemeClr val="dk1"/>
              </a:buClr>
            </a:pPr>
            <a:r>
              <a:rPr lang="en">
                <a:solidFill>
                  <a:schemeClr val="dk1"/>
                </a:solidFill>
              </a:rPr>
              <a:t>Non-public groups would not change - 3 groups.</a:t>
            </a:r>
          </a:p>
          <a:p>
            <a:pPr indent="-228600" lvl="0" marL="457200" rtl="0">
              <a:spcBef>
                <a:spcPts val="0"/>
              </a:spcBef>
              <a:buClr>
                <a:schemeClr val="dk1"/>
              </a:buClr>
            </a:pPr>
            <a:r>
              <a:rPr lang="en">
                <a:solidFill>
                  <a:schemeClr val="dk1"/>
                </a:solidFill>
              </a:rPr>
              <a:t>Non-public groups would allow 12 teams to qualify for the playoffs. This would only affect group 2 as groups 3 &amp; 4 currently have less than 12 teams - </a:t>
            </a:r>
            <a:r>
              <a:rPr b="1" lang="en">
                <a:solidFill>
                  <a:schemeClr val="dk1"/>
                </a:solidFill>
              </a:rPr>
              <a:t>they would all qualify.</a:t>
            </a:r>
            <a:r>
              <a:rPr lang="en">
                <a:solidFill>
                  <a:schemeClr val="dk1"/>
                </a:solidFill>
              </a:rPr>
              <a:t>  Overall the non-publics would have 32/37 schools qualifying (85%), similar to most other sports.</a:t>
            </a:r>
          </a:p>
          <a:p>
            <a:pPr indent="-228600" lvl="0" marL="457200" rtl="0">
              <a:spcBef>
                <a:spcPts val="0"/>
              </a:spcBef>
              <a:buClr>
                <a:schemeClr val="dk1"/>
              </a:buClr>
            </a:pPr>
            <a:r>
              <a:rPr lang="en">
                <a:solidFill>
                  <a:schemeClr val="dk1"/>
                </a:solidFill>
              </a:rPr>
              <a:t>There would be </a:t>
            </a:r>
            <a:r>
              <a:rPr b="1" lang="en">
                <a:solidFill>
                  <a:schemeClr val="dk1"/>
                </a:solidFill>
              </a:rPr>
              <a:t>32</a:t>
            </a:r>
            <a:r>
              <a:rPr lang="en">
                <a:solidFill>
                  <a:schemeClr val="dk1"/>
                </a:solidFill>
              </a:rPr>
              <a:t> additional public schools in the playoffs and </a:t>
            </a:r>
            <a:r>
              <a:rPr b="1" lang="en">
                <a:solidFill>
                  <a:schemeClr val="dk1"/>
                </a:solidFill>
              </a:rPr>
              <a:t>8-10</a:t>
            </a:r>
            <a:r>
              <a:rPr lang="en">
                <a:solidFill>
                  <a:schemeClr val="dk1"/>
                </a:solidFill>
              </a:rPr>
              <a:t> additional non-public schools in the playoffs.  There would be approximately </a:t>
            </a:r>
            <a:r>
              <a:rPr b="1" lang="en">
                <a:solidFill>
                  <a:schemeClr val="dk1"/>
                </a:solidFill>
              </a:rPr>
              <a:t>205 </a:t>
            </a:r>
            <a:r>
              <a:rPr lang="en">
                <a:solidFill>
                  <a:schemeClr val="dk1"/>
                </a:solidFill>
              </a:rPr>
              <a:t>total playoff games, up from the current </a:t>
            </a:r>
            <a:r>
              <a:rPr b="1" lang="en">
                <a:solidFill>
                  <a:schemeClr val="dk1"/>
                </a:solidFill>
              </a:rPr>
              <a:t>161.</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6307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Proposed Playoff Format for the 2018 Season cont...</a:t>
            </a:r>
          </a:p>
        </p:txBody>
      </p:sp>
      <p:sp>
        <p:nvSpPr>
          <p:cNvPr id="127" name="Shape 127"/>
          <p:cNvSpPr txBox="1"/>
          <p:nvPr>
            <p:ph idx="1" type="body"/>
          </p:nvPr>
        </p:nvSpPr>
        <p:spPr>
          <a:xfrm>
            <a:off x="311700" y="1693275"/>
            <a:ext cx="8520600" cy="2875500"/>
          </a:xfrm>
          <a:prstGeom prst="rect">
            <a:avLst/>
          </a:prstGeom>
        </p:spPr>
        <p:txBody>
          <a:bodyPr anchorCtr="0" anchor="t" bIns="91425" lIns="91425" rIns="91425" tIns="91425">
            <a:noAutofit/>
          </a:bodyPr>
          <a:lstStyle/>
          <a:p>
            <a:pPr indent="-228600" lvl="0" marL="457200" rtl="0">
              <a:spcBef>
                <a:spcPts val="0"/>
              </a:spcBef>
              <a:buClr>
                <a:schemeClr val="dk1"/>
              </a:buClr>
            </a:pPr>
            <a:r>
              <a:rPr lang="en">
                <a:solidFill>
                  <a:schemeClr val="dk1"/>
                </a:solidFill>
              </a:rPr>
              <a:t>The regular season would run from week 0 - week 8.  </a:t>
            </a:r>
            <a:r>
              <a:rPr b="1" lang="en">
                <a:solidFill>
                  <a:schemeClr val="dk1"/>
                </a:solidFill>
              </a:rPr>
              <a:t>*Week 0 is optional.</a:t>
            </a:r>
          </a:p>
          <a:p>
            <a:pPr indent="-228600" lvl="0" marL="457200" rtl="0">
              <a:spcBef>
                <a:spcPts val="0"/>
              </a:spcBef>
              <a:buClr>
                <a:schemeClr val="dk1"/>
              </a:buClr>
            </a:pPr>
            <a:r>
              <a:rPr lang="en">
                <a:solidFill>
                  <a:schemeClr val="dk1"/>
                </a:solidFill>
              </a:rPr>
              <a:t>Schools may use these 9 weeks, and Thanksgiving to play 8 or 9 games, whatever their league or an individual school desires.</a:t>
            </a:r>
          </a:p>
          <a:p>
            <a:pPr indent="-228600" lvl="0" marL="457200" rtl="0">
              <a:spcBef>
                <a:spcPts val="0"/>
              </a:spcBef>
              <a:buClr>
                <a:srgbClr val="000000"/>
              </a:buClr>
            </a:pPr>
            <a:r>
              <a:rPr lang="en">
                <a:solidFill>
                  <a:srgbClr val="000000"/>
                </a:solidFill>
              </a:rPr>
              <a:t>Schools must have 8 games in by the end of week 8, power points would count 8/8 games (overwhelming request from vetting groups).  </a:t>
            </a:r>
          </a:p>
          <a:p>
            <a:pPr indent="-228600" lvl="0" marL="457200" rtl="0">
              <a:spcBef>
                <a:spcPts val="0"/>
              </a:spcBef>
              <a:buClr>
                <a:schemeClr val="dk1"/>
              </a:buClr>
            </a:pPr>
            <a:r>
              <a:rPr lang="en">
                <a:solidFill>
                  <a:schemeClr val="dk1"/>
                </a:solidFill>
              </a:rPr>
              <a:t>Teams may still option out of the playoffs.</a:t>
            </a:r>
          </a:p>
          <a:p>
            <a:pPr indent="-228600" lvl="0" marL="457200" rtl="0">
              <a:spcBef>
                <a:spcPts val="0"/>
              </a:spcBef>
              <a:buClr>
                <a:schemeClr val="dk1"/>
              </a:buClr>
            </a:pPr>
            <a:r>
              <a:rPr lang="en">
                <a:solidFill>
                  <a:schemeClr val="dk1"/>
                </a:solidFill>
              </a:rPr>
              <a:t>Regional crossover games would be assigned to teams that do not make the playoffs for week 9.</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10127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Proposed Playoff Format for the 2018 Season cont...</a:t>
            </a:r>
          </a:p>
        </p:txBody>
      </p:sp>
      <p:sp>
        <p:nvSpPr>
          <p:cNvPr id="133" name="Shape 133"/>
          <p:cNvSpPr txBox="1"/>
          <p:nvPr>
            <p:ph idx="1" type="body"/>
          </p:nvPr>
        </p:nvSpPr>
        <p:spPr>
          <a:xfrm>
            <a:off x="311700" y="1547150"/>
            <a:ext cx="8520600" cy="3416400"/>
          </a:xfrm>
          <a:prstGeom prst="rect">
            <a:avLst/>
          </a:prstGeom>
        </p:spPr>
        <p:txBody>
          <a:bodyPr anchorCtr="0" anchor="t" bIns="91425" lIns="91425" rIns="91425" tIns="91425">
            <a:noAutofit/>
          </a:bodyPr>
          <a:lstStyle/>
          <a:p>
            <a:pPr indent="-228600" lvl="0" marL="457200" rtl="0">
              <a:spcBef>
                <a:spcPts val="0"/>
              </a:spcBef>
              <a:buClr>
                <a:schemeClr val="dk1"/>
              </a:buClr>
            </a:pPr>
            <a:r>
              <a:rPr lang="en">
                <a:solidFill>
                  <a:schemeClr val="dk1"/>
                </a:solidFill>
              </a:rPr>
              <a:t>A team/league that chooses to schedule 9 regular season games (weeks 0-8 or 8 games + Thanksgiving) and qualifies for the sectional final will play 13 games </a:t>
            </a:r>
            <a:r>
              <a:rPr b="1" lang="en">
                <a:solidFill>
                  <a:schemeClr val="dk1"/>
                </a:solidFill>
              </a:rPr>
              <a:t>(***if they do not receive a first round bye)</a:t>
            </a:r>
          </a:p>
          <a:p>
            <a:pPr indent="-228600" lvl="1" marL="914400" rtl="0">
              <a:spcBef>
                <a:spcPts val="0"/>
              </a:spcBef>
              <a:buClr>
                <a:schemeClr val="dk1"/>
              </a:buClr>
            </a:pPr>
            <a:r>
              <a:rPr lang="en">
                <a:solidFill>
                  <a:schemeClr val="dk1"/>
                </a:solidFill>
              </a:rPr>
              <a:t>Quick examples of other states total games (this is the norm around the country):</a:t>
            </a:r>
          </a:p>
          <a:p>
            <a:pPr indent="-228600" lvl="2" marL="1371600" rtl="0">
              <a:spcBef>
                <a:spcPts val="0"/>
              </a:spcBef>
              <a:buClr>
                <a:schemeClr val="dk1"/>
              </a:buClr>
            </a:pPr>
            <a:r>
              <a:rPr lang="en">
                <a:solidFill>
                  <a:schemeClr val="dk1"/>
                </a:solidFill>
              </a:rPr>
              <a:t> TX 16, NV 15, CA 15, GA 15, FL 15, OH 15, PA 14</a:t>
            </a:r>
          </a:p>
          <a:p>
            <a:pPr indent="-228600" lvl="0" marL="457200" rtl="0">
              <a:spcBef>
                <a:spcPts val="0"/>
              </a:spcBef>
              <a:buClr>
                <a:schemeClr val="dk1"/>
              </a:buClr>
            </a:pPr>
            <a:r>
              <a:rPr lang="en">
                <a:solidFill>
                  <a:schemeClr val="dk1"/>
                </a:solidFill>
              </a:rPr>
              <a:t>If leagues choose to only assign 8 games and allow teams to find a 9th on their own (if they so desire), scheduling becomes that much easier</a:t>
            </a:r>
          </a:p>
          <a:p>
            <a:pPr indent="-228600" lvl="0" marL="457200" rtl="0">
              <a:spcBef>
                <a:spcPts val="0"/>
              </a:spcBef>
              <a:buClr>
                <a:schemeClr val="dk1"/>
              </a:buClr>
            </a:pPr>
            <a:r>
              <a:rPr lang="en">
                <a:solidFill>
                  <a:schemeClr val="dk1"/>
                </a:solidFill>
              </a:rPr>
              <a:t>The calendar does not change, sectional finals are still played the week after Thanksgiving</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8852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Schedule Example</a:t>
            </a:r>
          </a:p>
        </p:txBody>
      </p:sp>
      <p:sp>
        <p:nvSpPr>
          <p:cNvPr id="139" name="Shape 139"/>
          <p:cNvSpPr txBox="1"/>
          <p:nvPr>
            <p:ph idx="1" type="body"/>
          </p:nvPr>
        </p:nvSpPr>
        <p:spPr>
          <a:xfrm>
            <a:off x="311700" y="751150"/>
            <a:ext cx="8520600" cy="38178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b="1" lang="en" u="sng">
                <a:solidFill>
                  <a:schemeClr val="dk1"/>
                </a:solidFill>
              </a:rPr>
              <a:t>Thanksgiving Teams</a:t>
            </a:r>
            <a:r>
              <a:rPr lang="en">
                <a:solidFill>
                  <a:schemeClr val="dk1"/>
                </a:solidFill>
              </a:rPr>
              <a:t> (</a:t>
            </a:r>
            <a:r>
              <a:rPr lang="en">
                <a:solidFill>
                  <a:srgbClr val="FF0000"/>
                </a:solidFill>
              </a:rPr>
              <a:t>Lenape </a:t>
            </a:r>
            <a:r>
              <a:rPr lang="en">
                <a:solidFill>
                  <a:schemeClr val="dk1"/>
                </a:solidFill>
              </a:rPr>
              <a:t>- based upon 2016 schedule)</a:t>
            </a:r>
          </a:p>
          <a:p>
            <a:pPr indent="-304800" lvl="0" marL="457200" rtl="0">
              <a:spcBef>
                <a:spcPts val="0"/>
              </a:spcBef>
              <a:buClr>
                <a:schemeClr val="dk1"/>
              </a:buClr>
              <a:buSzPct val="100000"/>
            </a:pPr>
            <a:r>
              <a:rPr b="1" i="1" lang="en" sz="1200">
                <a:solidFill>
                  <a:schemeClr val="dk1"/>
                </a:solidFill>
              </a:rPr>
              <a:t>Week 0: Optional, could be used for a game, which would then free up one of the weeks 1-8 for a potential bye</a:t>
            </a:r>
          </a:p>
          <a:p>
            <a:pPr indent="-304800" lvl="0" marL="457200" rtl="0">
              <a:spcBef>
                <a:spcPts val="0"/>
              </a:spcBef>
              <a:buClr>
                <a:schemeClr val="dk1"/>
              </a:buClr>
              <a:buSzPct val="100000"/>
            </a:pPr>
            <a:r>
              <a:rPr lang="en" sz="1200">
                <a:solidFill>
                  <a:schemeClr val="dk1"/>
                </a:solidFill>
              </a:rPr>
              <a:t>Week 1: Trenton</a:t>
            </a:r>
          </a:p>
          <a:p>
            <a:pPr indent="-304800" lvl="0" marL="457200" rtl="0">
              <a:spcBef>
                <a:spcPts val="0"/>
              </a:spcBef>
              <a:buClr>
                <a:schemeClr val="dk1"/>
              </a:buClr>
              <a:buSzPct val="100000"/>
            </a:pPr>
            <a:r>
              <a:rPr lang="en" sz="1200">
                <a:solidFill>
                  <a:schemeClr val="dk1"/>
                </a:solidFill>
              </a:rPr>
              <a:t>Week 2: Egg Harbor</a:t>
            </a:r>
          </a:p>
          <a:p>
            <a:pPr indent="-304800" lvl="0" marL="457200" rtl="0">
              <a:spcBef>
                <a:spcPts val="0"/>
              </a:spcBef>
              <a:buClr>
                <a:schemeClr val="dk1"/>
              </a:buClr>
              <a:buSzPct val="100000"/>
            </a:pPr>
            <a:r>
              <a:rPr lang="en" sz="1200">
                <a:solidFill>
                  <a:schemeClr val="dk1"/>
                </a:solidFill>
              </a:rPr>
              <a:t>Week 3: Seneca</a:t>
            </a:r>
          </a:p>
          <a:p>
            <a:pPr indent="-304800" lvl="0" marL="457200" rtl="0">
              <a:spcBef>
                <a:spcPts val="0"/>
              </a:spcBef>
              <a:buClr>
                <a:schemeClr val="dk1"/>
              </a:buClr>
              <a:buSzPct val="100000"/>
            </a:pPr>
            <a:r>
              <a:rPr lang="en" sz="1200">
                <a:solidFill>
                  <a:schemeClr val="dk1"/>
                </a:solidFill>
              </a:rPr>
              <a:t>Week 4: Rancocas Valley</a:t>
            </a:r>
          </a:p>
          <a:p>
            <a:pPr indent="-304800" lvl="0" marL="457200" rtl="0">
              <a:spcBef>
                <a:spcPts val="0"/>
              </a:spcBef>
              <a:buClr>
                <a:schemeClr val="dk1"/>
              </a:buClr>
              <a:buSzPct val="100000"/>
            </a:pPr>
            <a:r>
              <a:rPr lang="en" sz="1200">
                <a:solidFill>
                  <a:schemeClr val="dk1"/>
                </a:solidFill>
              </a:rPr>
              <a:t>Week 5: Hopewell Valley</a:t>
            </a:r>
          </a:p>
          <a:p>
            <a:pPr indent="-304800" lvl="0" marL="457200" rtl="0">
              <a:spcBef>
                <a:spcPts val="0"/>
              </a:spcBef>
              <a:buClr>
                <a:schemeClr val="dk1"/>
              </a:buClr>
              <a:buSzPct val="100000"/>
            </a:pPr>
            <a:r>
              <a:rPr lang="en" sz="1200">
                <a:solidFill>
                  <a:schemeClr val="dk1"/>
                </a:solidFill>
              </a:rPr>
              <a:t>Week 6: Cherokee</a:t>
            </a:r>
          </a:p>
          <a:p>
            <a:pPr indent="-304800" lvl="0" marL="457200" rtl="0">
              <a:spcBef>
                <a:spcPts val="0"/>
              </a:spcBef>
              <a:buClr>
                <a:schemeClr val="dk1"/>
              </a:buClr>
              <a:buSzPct val="100000"/>
            </a:pPr>
            <a:r>
              <a:rPr lang="en" sz="1200">
                <a:solidFill>
                  <a:schemeClr val="dk1"/>
                </a:solidFill>
              </a:rPr>
              <a:t>Week 7: Notre Dame</a:t>
            </a:r>
          </a:p>
          <a:p>
            <a:pPr indent="-304800" lvl="0" marL="457200" rtl="0">
              <a:spcBef>
                <a:spcPts val="0"/>
              </a:spcBef>
              <a:buClr>
                <a:schemeClr val="dk1"/>
              </a:buClr>
              <a:buSzPct val="100000"/>
            </a:pPr>
            <a:r>
              <a:rPr lang="en" sz="1200">
                <a:solidFill>
                  <a:schemeClr val="dk1"/>
                </a:solidFill>
              </a:rPr>
              <a:t>Week 8: Woodrow Wilson</a:t>
            </a:r>
          </a:p>
          <a:p>
            <a:pPr indent="-304800" lvl="0" marL="457200" rtl="0">
              <a:spcBef>
                <a:spcPts val="0"/>
              </a:spcBef>
              <a:buClr>
                <a:schemeClr val="dk1"/>
              </a:buClr>
              <a:buSzPct val="100000"/>
            </a:pPr>
            <a:r>
              <a:rPr lang="en" sz="1200">
                <a:solidFill>
                  <a:schemeClr val="dk1"/>
                </a:solidFill>
              </a:rPr>
              <a:t>Week 9: Round of 12 of playoffs or Regional Crossover</a:t>
            </a:r>
          </a:p>
          <a:p>
            <a:pPr indent="-304800" lvl="0" marL="457200" rtl="0">
              <a:spcBef>
                <a:spcPts val="0"/>
              </a:spcBef>
              <a:buClr>
                <a:schemeClr val="dk1"/>
              </a:buClr>
              <a:buSzPct val="100000"/>
            </a:pPr>
            <a:r>
              <a:rPr lang="en" sz="1200">
                <a:solidFill>
                  <a:schemeClr val="dk1"/>
                </a:solidFill>
              </a:rPr>
              <a:t>Week 10: Quarterfinals of playoffs </a:t>
            </a:r>
            <a:r>
              <a:rPr b="1" i="1" lang="en" sz="1200">
                <a:solidFill>
                  <a:srgbClr val="000000"/>
                </a:solidFill>
              </a:rPr>
              <a:t>or additional independent to bridge Thanksgiving gap</a:t>
            </a:r>
          </a:p>
          <a:p>
            <a:pPr indent="-304800" lvl="0" marL="457200" rtl="0">
              <a:spcBef>
                <a:spcPts val="0"/>
              </a:spcBef>
              <a:buClr>
                <a:schemeClr val="dk1"/>
              </a:buClr>
              <a:buSzPct val="100000"/>
            </a:pPr>
            <a:r>
              <a:rPr lang="en" sz="1200">
                <a:solidFill>
                  <a:schemeClr val="dk1"/>
                </a:solidFill>
              </a:rPr>
              <a:t>Week 11: Sectional Semi-finals</a:t>
            </a:r>
          </a:p>
          <a:p>
            <a:pPr indent="-304800" lvl="0" marL="457200" rtl="0">
              <a:spcBef>
                <a:spcPts val="0"/>
              </a:spcBef>
              <a:buClr>
                <a:schemeClr val="dk1"/>
              </a:buClr>
              <a:buSzPct val="100000"/>
            </a:pPr>
            <a:r>
              <a:rPr lang="en" sz="1200">
                <a:solidFill>
                  <a:schemeClr val="dk1"/>
                </a:solidFill>
              </a:rPr>
              <a:t>Thanksgiving: Shawnee</a:t>
            </a:r>
          </a:p>
          <a:p>
            <a:pPr indent="-304800" lvl="0" marL="457200" rtl="0">
              <a:spcBef>
                <a:spcPts val="0"/>
              </a:spcBef>
              <a:buClr>
                <a:schemeClr val="dk1"/>
              </a:buClr>
              <a:buSzPct val="100000"/>
            </a:pPr>
            <a:r>
              <a:rPr lang="en" sz="1200">
                <a:solidFill>
                  <a:schemeClr val="dk1"/>
                </a:solidFill>
              </a:rPr>
              <a:t>Week 12: Sectional Finals (still played the week after Thanksgiving)</a:t>
            </a:r>
          </a:p>
          <a:p>
            <a:pPr lvl="0">
              <a:spcBef>
                <a:spcPts val="0"/>
              </a:spcBef>
              <a:buClr>
                <a:schemeClr val="dk1"/>
              </a:buClr>
              <a:buSzPct val="91666"/>
              <a:buFont typeface="Arial"/>
              <a:buNone/>
            </a:pPr>
            <a:r>
              <a:rPr lang="en" sz="1200">
                <a:solidFill>
                  <a:schemeClr val="dk1"/>
                </a:solidFill>
              </a:rPr>
              <a:t>*This can easily be an 8 game regular season schedule, or a 9 game regular season schedule</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6307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Schedule Example</a:t>
            </a:r>
          </a:p>
        </p:txBody>
      </p:sp>
      <p:sp>
        <p:nvSpPr>
          <p:cNvPr id="145" name="Shape 145"/>
          <p:cNvSpPr txBox="1"/>
          <p:nvPr>
            <p:ph idx="1" type="body"/>
          </p:nvPr>
        </p:nvSpPr>
        <p:spPr>
          <a:xfrm>
            <a:off x="311700" y="635775"/>
            <a:ext cx="8520600" cy="34164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b="1" lang="en" u="sng">
                <a:solidFill>
                  <a:schemeClr val="dk1"/>
                </a:solidFill>
              </a:rPr>
              <a:t>Non-Thanksgiving Team</a:t>
            </a:r>
            <a:r>
              <a:rPr lang="en">
                <a:solidFill>
                  <a:schemeClr val="dk1"/>
                </a:solidFill>
              </a:rPr>
              <a:t> (</a:t>
            </a:r>
            <a:r>
              <a:rPr lang="en">
                <a:solidFill>
                  <a:srgbClr val="FF0000"/>
                </a:solidFill>
              </a:rPr>
              <a:t>Westwood Regional</a:t>
            </a:r>
            <a:r>
              <a:rPr lang="en">
                <a:solidFill>
                  <a:schemeClr val="dk1"/>
                </a:solidFill>
              </a:rPr>
              <a:t> - based upon 2016 schedule)</a:t>
            </a:r>
          </a:p>
          <a:p>
            <a:pPr indent="-304800" lvl="0" marL="457200" rtl="0">
              <a:spcBef>
                <a:spcPts val="0"/>
              </a:spcBef>
              <a:buClr>
                <a:schemeClr val="dk1"/>
              </a:buClr>
              <a:buSzPct val="100000"/>
            </a:pPr>
            <a:r>
              <a:rPr b="1" i="1" lang="en" sz="1200">
                <a:solidFill>
                  <a:schemeClr val="dk1"/>
                </a:solidFill>
              </a:rPr>
              <a:t>Week 0: Mahwah or do not open and play 8 games, or open week 0, take a bye in another week and only play 8 games</a:t>
            </a:r>
          </a:p>
          <a:p>
            <a:pPr indent="-304800" lvl="0" marL="457200" rtl="0">
              <a:spcBef>
                <a:spcPts val="0"/>
              </a:spcBef>
              <a:buClr>
                <a:schemeClr val="dk1"/>
              </a:buClr>
              <a:buSzPct val="100000"/>
            </a:pPr>
            <a:r>
              <a:rPr lang="en" sz="1200">
                <a:solidFill>
                  <a:schemeClr val="dk1"/>
                </a:solidFill>
              </a:rPr>
              <a:t>Week 1: Pascack Hills</a:t>
            </a:r>
          </a:p>
          <a:p>
            <a:pPr indent="-304800" lvl="0" marL="457200" rtl="0">
              <a:spcBef>
                <a:spcPts val="0"/>
              </a:spcBef>
              <a:buClr>
                <a:schemeClr val="dk1"/>
              </a:buClr>
              <a:buSzPct val="100000"/>
            </a:pPr>
            <a:r>
              <a:rPr lang="en" sz="1200">
                <a:solidFill>
                  <a:schemeClr val="dk1"/>
                </a:solidFill>
              </a:rPr>
              <a:t>Week 2: River Dell</a:t>
            </a:r>
          </a:p>
          <a:p>
            <a:pPr indent="-304800" lvl="0" marL="457200" rtl="0">
              <a:spcBef>
                <a:spcPts val="0"/>
              </a:spcBef>
              <a:buClr>
                <a:schemeClr val="dk1"/>
              </a:buClr>
              <a:buSzPct val="100000"/>
            </a:pPr>
            <a:r>
              <a:rPr lang="en" sz="1200">
                <a:solidFill>
                  <a:schemeClr val="dk1"/>
                </a:solidFill>
              </a:rPr>
              <a:t>Week 3: Dumont</a:t>
            </a:r>
          </a:p>
          <a:p>
            <a:pPr indent="-304800" lvl="0" marL="457200" rtl="0">
              <a:spcBef>
                <a:spcPts val="0"/>
              </a:spcBef>
              <a:buClr>
                <a:schemeClr val="dk1"/>
              </a:buClr>
              <a:buSzPct val="100000"/>
            </a:pPr>
            <a:r>
              <a:rPr lang="en" sz="1200">
                <a:solidFill>
                  <a:schemeClr val="dk1"/>
                </a:solidFill>
              </a:rPr>
              <a:t>Week 4: Ridgefield Park</a:t>
            </a:r>
          </a:p>
          <a:p>
            <a:pPr indent="-304800" lvl="0" marL="457200" rtl="0">
              <a:spcBef>
                <a:spcPts val="0"/>
              </a:spcBef>
              <a:buClr>
                <a:schemeClr val="dk1"/>
              </a:buClr>
              <a:buSzPct val="100000"/>
            </a:pPr>
            <a:r>
              <a:rPr lang="en" sz="1200">
                <a:solidFill>
                  <a:schemeClr val="dk1"/>
                </a:solidFill>
              </a:rPr>
              <a:t>Week 5: Cedar Grove</a:t>
            </a:r>
          </a:p>
          <a:p>
            <a:pPr indent="-304800" lvl="0" marL="457200" rtl="0">
              <a:spcBef>
                <a:spcPts val="0"/>
              </a:spcBef>
              <a:buClr>
                <a:schemeClr val="dk1"/>
              </a:buClr>
              <a:buSzPct val="100000"/>
            </a:pPr>
            <a:r>
              <a:rPr lang="en" sz="1200">
                <a:solidFill>
                  <a:schemeClr val="dk1"/>
                </a:solidFill>
              </a:rPr>
              <a:t>Week 6: Ramsey</a:t>
            </a:r>
          </a:p>
          <a:p>
            <a:pPr indent="-304800" lvl="0" marL="457200" rtl="0">
              <a:spcBef>
                <a:spcPts val="0"/>
              </a:spcBef>
              <a:buClr>
                <a:schemeClr val="dk1"/>
              </a:buClr>
              <a:buSzPct val="100000"/>
            </a:pPr>
            <a:r>
              <a:rPr lang="en" sz="1200">
                <a:solidFill>
                  <a:schemeClr val="dk1"/>
                </a:solidFill>
              </a:rPr>
              <a:t>Week 7: Dwight Morrow</a:t>
            </a:r>
          </a:p>
          <a:p>
            <a:pPr indent="-304800" lvl="0" marL="457200" rtl="0">
              <a:spcBef>
                <a:spcPts val="0"/>
              </a:spcBef>
              <a:buClr>
                <a:schemeClr val="dk1"/>
              </a:buClr>
              <a:buSzPct val="100000"/>
            </a:pPr>
            <a:r>
              <a:rPr lang="en" sz="1200">
                <a:solidFill>
                  <a:schemeClr val="dk1"/>
                </a:solidFill>
              </a:rPr>
              <a:t>Week 8: Lincoln</a:t>
            </a:r>
          </a:p>
          <a:p>
            <a:pPr indent="-304800" lvl="0" marL="457200" rtl="0">
              <a:spcBef>
                <a:spcPts val="0"/>
              </a:spcBef>
              <a:buClr>
                <a:schemeClr val="dk1"/>
              </a:buClr>
              <a:buSzPct val="100000"/>
            </a:pPr>
            <a:r>
              <a:rPr b="1" i="1" lang="en" sz="1200">
                <a:solidFill>
                  <a:schemeClr val="dk1"/>
                </a:solidFill>
              </a:rPr>
              <a:t>Week 9: Round of 12 of playoffs or Regional Crossover </a:t>
            </a:r>
          </a:p>
          <a:p>
            <a:pPr indent="-304800" lvl="0" marL="457200" rtl="0">
              <a:spcBef>
                <a:spcPts val="0"/>
              </a:spcBef>
              <a:buClr>
                <a:schemeClr val="dk1"/>
              </a:buClr>
              <a:buSzPct val="100000"/>
            </a:pPr>
            <a:r>
              <a:rPr lang="en" sz="1200">
                <a:solidFill>
                  <a:schemeClr val="dk1"/>
                </a:solidFill>
              </a:rPr>
              <a:t>Week 10: Quarterfinals, playoffs, </a:t>
            </a:r>
            <a:r>
              <a:rPr b="1" lang="en" sz="1200">
                <a:solidFill>
                  <a:srgbClr val="000000"/>
                </a:solidFill>
              </a:rPr>
              <a:t>or additional game if not at regular season max (9 games)</a:t>
            </a:r>
          </a:p>
          <a:p>
            <a:pPr indent="-304800" lvl="0" marL="457200" rtl="0">
              <a:spcBef>
                <a:spcPts val="0"/>
              </a:spcBef>
              <a:buClr>
                <a:schemeClr val="dk1"/>
              </a:buClr>
              <a:buSzPct val="100000"/>
            </a:pPr>
            <a:r>
              <a:rPr lang="en" sz="1200">
                <a:solidFill>
                  <a:schemeClr val="dk1"/>
                </a:solidFill>
              </a:rPr>
              <a:t>Week 11: Sectional Semi-finals</a:t>
            </a:r>
          </a:p>
          <a:p>
            <a:pPr indent="-304800" lvl="0" marL="457200" rtl="0">
              <a:spcBef>
                <a:spcPts val="0"/>
              </a:spcBef>
              <a:buClr>
                <a:schemeClr val="dk1"/>
              </a:buClr>
              <a:buSzPct val="100000"/>
            </a:pPr>
            <a:r>
              <a:rPr lang="en" sz="1200">
                <a:solidFill>
                  <a:schemeClr val="dk1"/>
                </a:solidFill>
              </a:rPr>
              <a:t>Week 12: Sectional Finals (still played the week after Thanksgiving)</a:t>
            </a:r>
          </a:p>
          <a:p>
            <a:pPr lvl="0">
              <a:spcBef>
                <a:spcPts val="0"/>
              </a:spcBef>
              <a:buClr>
                <a:schemeClr val="dk1"/>
              </a:buClr>
              <a:buSzPct val="91666"/>
              <a:buFont typeface="Arial"/>
              <a:buNone/>
            </a:pPr>
            <a:r>
              <a:rPr lang="en" sz="1200">
                <a:solidFill>
                  <a:schemeClr val="dk1"/>
                </a:solidFill>
              </a:rPr>
              <a:t>*Leagues or teams will reserve the right to play week 0 or not, deciding if they want 9 regular season games, without a Thanksgiving game</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311700" y="445025"/>
            <a:ext cx="8520600" cy="1477500"/>
          </a:xfrm>
          <a:prstGeom prst="rect">
            <a:avLst/>
          </a:prstGeom>
        </p:spPr>
        <p:txBody>
          <a:bodyPr anchorCtr="0" anchor="t" bIns="91425" lIns="91425" rIns="91425" tIns="91425">
            <a:noAutofit/>
          </a:bodyPr>
          <a:lstStyle/>
          <a:p>
            <a:pPr lvl="0" rtl="0" algn="ctr">
              <a:spcBef>
                <a:spcPts val="0"/>
              </a:spcBef>
              <a:buNone/>
            </a:pPr>
            <a:r>
              <a:rPr b="1" lang="en"/>
              <a:t>Sample Group Enrollment Ranges</a:t>
            </a:r>
          </a:p>
          <a:p>
            <a:pPr lvl="0" rtl="0" algn="ctr">
              <a:spcBef>
                <a:spcPts val="0"/>
              </a:spcBef>
              <a:buClr>
                <a:schemeClr val="dk1"/>
              </a:buClr>
              <a:buSzPct val="91666"/>
              <a:buFont typeface="Arial"/>
              <a:buNone/>
            </a:pPr>
            <a:r>
              <a:rPr i="1" lang="en" sz="1200"/>
              <a:t>(The smallest &amp; largest groups have outliers that throw off the group range and create unreliable stats.  However, the amount of schools closer to the group average is still greatly increased in those groups.  Below you will see a chart that focuses on the middle groups, groups 2-6.  It compares current ranges to projected ranges.)</a:t>
            </a:r>
          </a:p>
        </p:txBody>
      </p:sp>
      <p:sp>
        <p:nvSpPr>
          <p:cNvPr id="151" name="Shape 151"/>
          <p:cNvSpPr txBox="1"/>
          <p:nvPr>
            <p:ph idx="1" type="body"/>
          </p:nvPr>
        </p:nvSpPr>
        <p:spPr>
          <a:xfrm>
            <a:off x="311700" y="1680525"/>
            <a:ext cx="3999900" cy="2468100"/>
          </a:xfrm>
          <a:prstGeom prst="rect">
            <a:avLst/>
          </a:prstGeom>
        </p:spPr>
        <p:txBody>
          <a:bodyPr anchorCtr="0" anchor="t" bIns="91425" lIns="91425" rIns="91425" tIns="91425">
            <a:noAutofit/>
          </a:bodyPr>
          <a:lstStyle/>
          <a:p>
            <a:pPr lvl="0" rtl="0">
              <a:spcBef>
                <a:spcPts val="0"/>
              </a:spcBef>
              <a:buNone/>
            </a:pPr>
            <a:r>
              <a:rPr b="1" lang="en" sz="1800" u="sng">
                <a:solidFill>
                  <a:schemeClr val="dk1"/>
                </a:solidFill>
              </a:rPr>
              <a:t>Current Format</a:t>
            </a:r>
          </a:p>
          <a:p>
            <a:pPr indent="-342900" lvl="0" marL="457200" rtl="0">
              <a:spcBef>
                <a:spcPts val="0"/>
              </a:spcBef>
              <a:buClr>
                <a:schemeClr val="dk1"/>
              </a:buClr>
              <a:buSzPct val="100000"/>
            </a:pPr>
            <a:r>
              <a:rPr lang="en" sz="1800">
                <a:solidFill>
                  <a:schemeClr val="dk1"/>
                </a:solidFill>
              </a:rPr>
              <a:t>Group 2: 236</a:t>
            </a:r>
          </a:p>
          <a:p>
            <a:pPr indent="-342900" lvl="0" marL="457200" rtl="0">
              <a:spcBef>
                <a:spcPts val="0"/>
              </a:spcBef>
              <a:buClr>
                <a:schemeClr val="dk1"/>
              </a:buClr>
              <a:buSzPct val="100000"/>
            </a:pPr>
            <a:r>
              <a:rPr lang="en" sz="1800">
                <a:solidFill>
                  <a:schemeClr val="dk1"/>
                </a:solidFill>
              </a:rPr>
              <a:t>Group 3: 218</a:t>
            </a:r>
          </a:p>
          <a:p>
            <a:pPr indent="-342900" lvl="0" marL="457200" rtl="0">
              <a:spcBef>
                <a:spcPts val="0"/>
              </a:spcBef>
              <a:buClr>
                <a:schemeClr val="dk1"/>
              </a:buClr>
              <a:buSzPct val="100000"/>
            </a:pPr>
            <a:r>
              <a:rPr lang="en" sz="1800">
                <a:solidFill>
                  <a:schemeClr val="dk1"/>
                </a:solidFill>
              </a:rPr>
              <a:t>Group 4: 328</a:t>
            </a:r>
          </a:p>
          <a:p>
            <a:pPr lvl="0" rtl="0">
              <a:spcBef>
                <a:spcPts val="0"/>
              </a:spcBef>
              <a:buNone/>
            </a:pPr>
            <a:r>
              <a:t/>
            </a:r>
            <a:endParaRPr/>
          </a:p>
        </p:txBody>
      </p:sp>
      <p:sp>
        <p:nvSpPr>
          <p:cNvPr id="152" name="Shape 152"/>
          <p:cNvSpPr txBox="1"/>
          <p:nvPr>
            <p:ph idx="2" type="body"/>
          </p:nvPr>
        </p:nvSpPr>
        <p:spPr>
          <a:xfrm>
            <a:off x="4832400" y="1680525"/>
            <a:ext cx="3999900" cy="2468100"/>
          </a:xfrm>
          <a:prstGeom prst="rect">
            <a:avLst/>
          </a:prstGeom>
        </p:spPr>
        <p:txBody>
          <a:bodyPr anchorCtr="0" anchor="t" bIns="91425" lIns="91425" rIns="91425" tIns="91425">
            <a:noAutofit/>
          </a:bodyPr>
          <a:lstStyle/>
          <a:p>
            <a:pPr lvl="0" rtl="0">
              <a:spcBef>
                <a:spcPts val="0"/>
              </a:spcBef>
              <a:buNone/>
            </a:pPr>
            <a:r>
              <a:rPr b="1" lang="en" sz="1800" u="sng">
                <a:solidFill>
                  <a:schemeClr val="dk1"/>
                </a:solidFill>
              </a:rPr>
              <a:t>New Format</a:t>
            </a:r>
          </a:p>
          <a:p>
            <a:pPr indent="-342900" lvl="0" marL="457200" rtl="0">
              <a:spcBef>
                <a:spcPts val="0"/>
              </a:spcBef>
              <a:buClr>
                <a:schemeClr val="dk1"/>
              </a:buClr>
              <a:buSzPct val="100000"/>
            </a:pPr>
            <a:r>
              <a:rPr lang="en" sz="1800">
                <a:solidFill>
                  <a:schemeClr val="dk1"/>
                </a:solidFill>
              </a:rPr>
              <a:t>Group 2: 107</a:t>
            </a:r>
          </a:p>
          <a:p>
            <a:pPr indent="-342900" lvl="0" marL="457200" rtl="0">
              <a:spcBef>
                <a:spcPts val="0"/>
              </a:spcBef>
              <a:buClr>
                <a:schemeClr val="dk1"/>
              </a:buClr>
              <a:buSzPct val="100000"/>
            </a:pPr>
            <a:r>
              <a:rPr lang="en" sz="1800">
                <a:solidFill>
                  <a:schemeClr val="dk1"/>
                </a:solidFill>
              </a:rPr>
              <a:t>Group 3: 158</a:t>
            </a:r>
          </a:p>
          <a:p>
            <a:pPr indent="-342900" lvl="0" marL="457200" rtl="0">
              <a:spcBef>
                <a:spcPts val="0"/>
              </a:spcBef>
              <a:buClr>
                <a:schemeClr val="dk1"/>
              </a:buClr>
              <a:buSzPct val="100000"/>
            </a:pPr>
            <a:r>
              <a:rPr lang="en" sz="1800">
                <a:solidFill>
                  <a:schemeClr val="dk1"/>
                </a:solidFill>
              </a:rPr>
              <a:t>Group 4: 130</a:t>
            </a:r>
          </a:p>
          <a:p>
            <a:pPr indent="-342900" lvl="0" marL="457200" rtl="0">
              <a:spcBef>
                <a:spcPts val="0"/>
              </a:spcBef>
              <a:buClr>
                <a:schemeClr val="dk1"/>
              </a:buClr>
              <a:buSzPct val="100000"/>
            </a:pPr>
            <a:r>
              <a:rPr lang="en" sz="1800">
                <a:solidFill>
                  <a:schemeClr val="dk1"/>
                </a:solidFill>
              </a:rPr>
              <a:t>Group 5: 110</a:t>
            </a:r>
          </a:p>
          <a:p>
            <a:pPr indent="-342900" lvl="0" marL="457200" rtl="0">
              <a:spcBef>
                <a:spcPts val="0"/>
              </a:spcBef>
              <a:buClr>
                <a:schemeClr val="dk1"/>
              </a:buClr>
              <a:buSzPct val="100000"/>
            </a:pPr>
            <a:r>
              <a:rPr lang="en" sz="1800">
                <a:solidFill>
                  <a:schemeClr val="dk1"/>
                </a:solidFill>
              </a:rPr>
              <a:t>Group 6: 125</a:t>
            </a:r>
          </a:p>
          <a:p>
            <a:pPr lvl="0" rtl="0">
              <a:spcBef>
                <a:spcPts val="0"/>
              </a:spcBef>
              <a:buNone/>
            </a:pPr>
            <a:r>
              <a:t/>
            </a:r>
            <a:endParaRPr>
              <a:solidFill>
                <a:schemeClr val="dk1"/>
              </a:solidFill>
            </a:endParaRPr>
          </a:p>
          <a:p>
            <a:pPr lvl="0" rtl="0">
              <a:spcBef>
                <a:spcPts val="0"/>
              </a:spcBef>
              <a:buNone/>
            </a:pPr>
            <a:r>
              <a:t/>
            </a:r>
            <a:endParaRPr>
              <a:solidFill>
                <a:schemeClr val="dk1"/>
              </a:solidFill>
            </a:endParaRPr>
          </a:p>
        </p:txBody>
      </p:sp>
      <p:sp>
        <p:nvSpPr>
          <p:cNvPr id="153" name="Shape 153"/>
          <p:cNvSpPr txBox="1"/>
          <p:nvPr/>
        </p:nvSpPr>
        <p:spPr>
          <a:xfrm>
            <a:off x="547500" y="4201500"/>
            <a:ext cx="8284800" cy="942000"/>
          </a:xfrm>
          <a:prstGeom prst="rect">
            <a:avLst/>
          </a:prstGeom>
          <a:noFill/>
          <a:ln>
            <a:noFill/>
          </a:ln>
        </p:spPr>
        <p:txBody>
          <a:bodyPr anchorCtr="0" anchor="t" bIns="91425" lIns="91425" rIns="91425" tIns="91425">
            <a:noAutofit/>
          </a:bodyPr>
          <a:lstStyle/>
          <a:p>
            <a:pPr lvl="0">
              <a:spcBef>
                <a:spcPts val="0"/>
              </a:spcBef>
              <a:buNone/>
            </a:pPr>
            <a:r>
              <a:rPr b="1" i="1" lang="en"/>
              <a:t>Especially when dealing with small/medium sized schools, 200-300 extra students can be like pulling from 1-2 extra grades of students.  These are significant numbers that are improving.</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Additional Points/Clarification</a:t>
            </a:r>
          </a:p>
        </p:txBody>
      </p:sp>
      <p:sp>
        <p:nvSpPr>
          <p:cNvPr id="159" name="Shape 159"/>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lr>
                <a:schemeClr val="dk1"/>
              </a:buClr>
            </a:pPr>
            <a:r>
              <a:rPr lang="en">
                <a:solidFill>
                  <a:schemeClr val="dk1"/>
                </a:solidFill>
              </a:rPr>
              <a:t>Individual leagues still have complete control over league schedules.  They would only have to assure that their member schools are finished with the regular season by the end of week 8 (excluding Thanksgiving).  </a:t>
            </a:r>
            <a:r>
              <a:rPr b="1" lang="en">
                <a:solidFill>
                  <a:schemeClr val="dk1"/>
                </a:solidFill>
              </a:rPr>
              <a:t>All leagues remain intact, exactly as they are today.</a:t>
            </a:r>
          </a:p>
          <a:p>
            <a:pPr indent="-228600" lvl="0" marL="457200" rtl="0">
              <a:spcBef>
                <a:spcPts val="0"/>
              </a:spcBef>
              <a:buClr>
                <a:schemeClr val="dk1"/>
              </a:buClr>
            </a:pPr>
            <a:r>
              <a:rPr lang="en">
                <a:solidFill>
                  <a:schemeClr val="dk1"/>
                </a:solidFill>
              </a:rPr>
              <a:t>Greater participation in the playoffs is good for coaches, athletic directors, communities, the NJSIAA, and the sport of football.  Teams that have routinely missed the playoffs for years and years would have a greater opportunity to qualify.  It is a nice payday for student-athletes and coaches to experience the playoffs, especially when considering how much offseason and summer time goes into the sport.</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311700" y="0"/>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Additional Points/Clarification cont...</a:t>
            </a:r>
          </a:p>
        </p:txBody>
      </p:sp>
      <p:sp>
        <p:nvSpPr>
          <p:cNvPr id="165" name="Shape 165"/>
          <p:cNvSpPr txBox="1"/>
          <p:nvPr>
            <p:ph idx="1" type="body"/>
          </p:nvPr>
        </p:nvSpPr>
        <p:spPr>
          <a:xfrm>
            <a:off x="311700" y="719600"/>
            <a:ext cx="8520600" cy="3889200"/>
          </a:xfrm>
          <a:prstGeom prst="rect">
            <a:avLst/>
          </a:prstGeom>
        </p:spPr>
        <p:txBody>
          <a:bodyPr anchorCtr="0" anchor="t" bIns="91425" lIns="91425" rIns="91425" tIns="91425">
            <a:noAutofit/>
          </a:bodyPr>
          <a:lstStyle/>
          <a:p>
            <a:pPr indent="-228600" lvl="0" marL="457200" rtl="0">
              <a:spcBef>
                <a:spcPts val="0"/>
              </a:spcBef>
              <a:buClr>
                <a:schemeClr val="dk1"/>
              </a:buClr>
            </a:pPr>
            <a:r>
              <a:rPr b="1" lang="en">
                <a:solidFill>
                  <a:schemeClr val="dk1"/>
                </a:solidFill>
              </a:rPr>
              <a:t>Non-public schools that are concerned with playoff qualification due to the automatic bid provisions are no longer left out and will receive a more desirable opening round game, and greater chance to host</a:t>
            </a:r>
          </a:p>
          <a:p>
            <a:pPr indent="-228600" lvl="0" marL="457200" rtl="0">
              <a:spcBef>
                <a:spcPts val="0"/>
              </a:spcBef>
              <a:buClr>
                <a:schemeClr val="dk1"/>
              </a:buClr>
            </a:pPr>
            <a:r>
              <a:rPr lang="en">
                <a:solidFill>
                  <a:schemeClr val="dk1"/>
                </a:solidFill>
              </a:rPr>
              <a:t>We currently crown 20 out of 309 public schools.  Teams win an 8 team bracket with only 15-16 schools eligible for the bracket and are sectional champions.  To make football more comparable with other sports we would now be crowning 16 public schools and requiring them to win a 12 team bracket with 19-21 eligible schools - it is a far greater accomplishment and is more consistent with the other NJSIAA tournaments, as well as the history of the number of football sectional champions in NJ (16 from the 1970’s - 2010)</a:t>
            </a:r>
          </a:p>
          <a:p>
            <a:pPr indent="-228600" lvl="0" marL="457200" rtl="0">
              <a:spcBef>
                <a:spcPts val="0"/>
              </a:spcBef>
              <a:buClr>
                <a:schemeClr val="dk1"/>
              </a:buClr>
            </a:pPr>
            <a:r>
              <a:rPr lang="en">
                <a:solidFill>
                  <a:schemeClr val="dk1"/>
                </a:solidFill>
              </a:rPr>
              <a:t>Championship weekend would have 19 games.  It is still a nice number for the NJSIAA to celebrate the season with, yet it will be easier to secure premier locations and more desireable start times with 4 less games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b="1" lang="en"/>
              <a:t>Goals of the Proposal</a:t>
            </a:r>
          </a:p>
        </p:txBody>
      </p:sp>
      <p:sp>
        <p:nvSpPr>
          <p:cNvPr id="61" name="Shape 6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lr>
                <a:srgbClr val="000000"/>
              </a:buClr>
            </a:pPr>
            <a:r>
              <a:rPr lang="en">
                <a:solidFill>
                  <a:srgbClr val="000000"/>
                </a:solidFill>
              </a:rPr>
              <a:t>Improve regular season scheduling by creating the ability to drastically reduce the amount of non-competitive games being played</a:t>
            </a:r>
          </a:p>
          <a:p>
            <a:pPr indent="-228600" lvl="0" marL="457200" rtl="0">
              <a:spcBef>
                <a:spcPts val="0"/>
              </a:spcBef>
              <a:buClr>
                <a:srgbClr val="000000"/>
              </a:buClr>
            </a:pPr>
            <a:r>
              <a:rPr lang="en">
                <a:solidFill>
                  <a:srgbClr val="000000"/>
                </a:solidFill>
              </a:rPr>
              <a:t>Eliminate the inequities for playoff qualification in the public sections</a:t>
            </a:r>
          </a:p>
          <a:p>
            <a:pPr indent="-228600" lvl="0" marL="457200" rtl="0">
              <a:spcBef>
                <a:spcPts val="0"/>
              </a:spcBef>
              <a:buClr>
                <a:srgbClr val="000000"/>
              </a:buClr>
            </a:pPr>
            <a:r>
              <a:rPr lang="en">
                <a:solidFill>
                  <a:srgbClr val="000000"/>
                </a:solidFill>
              </a:rPr>
              <a:t>Eliminate the issues of playoff qualification for the non-public sections that currently have automatic bid provisions</a:t>
            </a:r>
          </a:p>
          <a:p>
            <a:pPr indent="-228600" lvl="0" marL="457200" rtl="0">
              <a:spcBef>
                <a:spcPts val="0"/>
              </a:spcBef>
              <a:buClr>
                <a:srgbClr val="000000"/>
              </a:buClr>
            </a:pPr>
            <a:r>
              <a:rPr lang="en">
                <a:solidFill>
                  <a:srgbClr val="000000"/>
                </a:solidFill>
              </a:rPr>
              <a:t>Decrease the enrollment ranges within individual groups</a:t>
            </a:r>
          </a:p>
          <a:p>
            <a:pPr indent="-228600" lvl="0" marL="457200" rtl="0">
              <a:spcBef>
                <a:spcPts val="0"/>
              </a:spcBef>
              <a:buClr>
                <a:srgbClr val="000000"/>
              </a:buClr>
            </a:pPr>
            <a:r>
              <a:rPr lang="en">
                <a:solidFill>
                  <a:srgbClr val="000000"/>
                </a:solidFill>
              </a:rPr>
              <a:t>Move the football playoff format closer with the large majority of the other sports in the NJSIAA</a:t>
            </a:r>
          </a:p>
          <a:p>
            <a:pPr indent="-228600" lvl="1" marL="914400">
              <a:spcBef>
                <a:spcPts val="0"/>
              </a:spcBef>
              <a:buClr>
                <a:srgbClr val="000000"/>
              </a:buClr>
            </a:pPr>
            <a:r>
              <a:rPr lang="en">
                <a:solidFill>
                  <a:srgbClr val="000000"/>
                </a:solidFill>
              </a:rPr>
              <a:t>Number of sectional champions, number of teams qualifying, total number of teams in each section, end date for regular season, etc.</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Additional Points/Clarification cont...</a:t>
            </a:r>
          </a:p>
        </p:txBody>
      </p:sp>
      <p:sp>
        <p:nvSpPr>
          <p:cNvPr id="171" name="Shape 171"/>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lr>
                <a:schemeClr val="dk1"/>
              </a:buClr>
            </a:pPr>
            <a:r>
              <a:rPr lang="en">
                <a:solidFill>
                  <a:schemeClr val="dk1"/>
                </a:solidFill>
              </a:rPr>
              <a:t>Teams begin practicing in June and run through the middle of November despite their record (this is excluding Thanksgiving, that is an exception).  We currently have 0-9, 1-8, etc. teams playing a game on or about 11/11.  A week later they turn around and have winter tryouts.  It is one thing to extend a fall season for a championship run or a traditional Thanksgiving game, but for regional crossover games?  Other fall sport dates of note:</a:t>
            </a:r>
          </a:p>
          <a:p>
            <a:pPr indent="-228600" lvl="1" marL="914400" rtl="0">
              <a:spcBef>
                <a:spcPts val="0"/>
              </a:spcBef>
              <a:buClr>
                <a:schemeClr val="dk1"/>
              </a:buClr>
            </a:pPr>
            <a:r>
              <a:rPr lang="en">
                <a:solidFill>
                  <a:schemeClr val="dk1"/>
                </a:solidFill>
              </a:rPr>
              <a:t>Soccer sectional finals were completed on 11/10</a:t>
            </a:r>
          </a:p>
          <a:p>
            <a:pPr indent="-228600" lvl="1" marL="914400" rtl="0">
              <a:spcBef>
                <a:spcPts val="0"/>
              </a:spcBef>
              <a:buClr>
                <a:schemeClr val="dk1"/>
              </a:buClr>
            </a:pPr>
            <a:r>
              <a:rPr lang="en">
                <a:solidFill>
                  <a:schemeClr val="dk1"/>
                </a:solidFill>
              </a:rPr>
              <a:t>Field Hockey group finals were completed on 11/12</a:t>
            </a:r>
          </a:p>
          <a:p>
            <a:pPr indent="-228600" lvl="1" marL="914400" rtl="0">
              <a:spcBef>
                <a:spcPts val="0"/>
              </a:spcBef>
              <a:buClr>
                <a:schemeClr val="dk1"/>
              </a:buClr>
            </a:pPr>
            <a:r>
              <a:rPr lang="en">
                <a:solidFill>
                  <a:schemeClr val="dk1"/>
                </a:solidFill>
              </a:rPr>
              <a:t>Tennis TOC were completed on 10/26</a:t>
            </a:r>
          </a:p>
          <a:p>
            <a:pPr indent="-228600" lvl="0" marL="457200" rtl="0">
              <a:spcBef>
                <a:spcPts val="0"/>
              </a:spcBef>
              <a:buClr>
                <a:schemeClr val="dk1"/>
              </a:buClr>
            </a:pPr>
            <a:r>
              <a:rPr lang="en">
                <a:solidFill>
                  <a:schemeClr val="dk1"/>
                </a:solidFill>
              </a:rPr>
              <a:t>Non-Thanksgiving teams that finish in week 9 could be done with their season on or about 11/3.  </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5" name="Shape 175"/>
        <p:cNvGrpSpPr/>
        <p:nvPr/>
      </p:nvGrpSpPr>
      <p:grpSpPr>
        <a:xfrm>
          <a:off x="0" y="0"/>
          <a:ext cx="0" cy="0"/>
          <a:chOff x="0" y="0"/>
          <a:chExt cx="0" cy="0"/>
        </a:xfrm>
      </p:grpSpPr>
      <p:sp>
        <p:nvSpPr>
          <p:cNvPr id="176" name="Shape 176"/>
          <p:cNvSpPr txBox="1"/>
          <p:nvPr>
            <p:ph type="title"/>
          </p:nvPr>
        </p:nvSpPr>
        <p:spPr>
          <a:xfrm>
            <a:off x="311700" y="12672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Additional Points/Clarification cont...</a:t>
            </a:r>
          </a:p>
        </p:txBody>
      </p:sp>
      <p:sp>
        <p:nvSpPr>
          <p:cNvPr id="177" name="Shape 177"/>
          <p:cNvSpPr txBox="1"/>
          <p:nvPr>
            <p:ph idx="1" type="body"/>
          </p:nvPr>
        </p:nvSpPr>
        <p:spPr>
          <a:xfrm>
            <a:off x="311700" y="863550"/>
            <a:ext cx="8520600" cy="3416400"/>
          </a:xfrm>
          <a:prstGeom prst="rect">
            <a:avLst/>
          </a:prstGeom>
        </p:spPr>
        <p:txBody>
          <a:bodyPr anchorCtr="0" anchor="t" bIns="91425" lIns="91425" rIns="91425" tIns="91425">
            <a:noAutofit/>
          </a:bodyPr>
          <a:lstStyle/>
          <a:p>
            <a:pPr indent="-228600" lvl="0" marL="457200" rtl="0">
              <a:spcBef>
                <a:spcPts val="0"/>
              </a:spcBef>
              <a:buClr>
                <a:schemeClr val="dk1"/>
              </a:buClr>
            </a:pPr>
            <a:r>
              <a:rPr lang="en">
                <a:solidFill>
                  <a:schemeClr val="dk1"/>
                </a:solidFill>
              </a:rPr>
              <a:t>Early season losses or injuries allows for a team to recover.  The regular season decides seeding, league titles, as well as playoff qualification.  However, we create a model that when November rolls around it is the start of a new season for 62% of the state</a:t>
            </a:r>
          </a:p>
          <a:p>
            <a:pPr indent="-228600" lvl="0" marL="457200" rtl="0">
              <a:spcBef>
                <a:spcPts val="0"/>
              </a:spcBef>
              <a:buClr>
                <a:schemeClr val="dk1"/>
              </a:buClr>
            </a:pPr>
            <a:r>
              <a:rPr lang="en">
                <a:solidFill>
                  <a:schemeClr val="dk1"/>
                </a:solidFill>
              </a:rPr>
              <a:t>Championships should be challenging.  In looking at the 2016 playoffs the average margin of victory in the sectional semifinals was over 18 points - 3 score games.  Quarterfinal games with 1-2 seeds saw a 29.3 margin of victory and higher seeds went 37-3.  The brackets should be more challenging  </a:t>
            </a:r>
          </a:p>
          <a:p>
            <a:pPr indent="-228600" lvl="0" marL="457200" rtl="0">
              <a:spcBef>
                <a:spcPts val="0"/>
              </a:spcBef>
              <a:buClr>
                <a:schemeClr val="dk1"/>
              </a:buClr>
            </a:pPr>
            <a:r>
              <a:rPr lang="en">
                <a:solidFill>
                  <a:schemeClr val="dk1"/>
                </a:solidFill>
              </a:rPr>
              <a:t>This system will create far more competitive games much earlier in the tournament - this is good for the sport of football. Two examples of potential playoff brackets are listed on the next page - based upon 2016 power point results</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x="0" y="0"/>
          <a:ext cx="0" cy="0"/>
          <a:chOff x="0" y="0"/>
          <a:chExt cx="0" cy="0"/>
        </a:xfrm>
      </p:grpSpPr>
      <p:sp>
        <p:nvSpPr>
          <p:cNvPr id="182" name="Shape 182"/>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Potential Brackets</a:t>
            </a:r>
          </a:p>
        </p:txBody>
      </p:sp>
      <p:sp>
        <p:nvSpPr>
          <p:cNvPr id="183" name="Shape 183"/>
          <p:cNvSpPr txBox="1"/>
          <p:nvPr>
            <p:ph idx="1" type="body"/>
          </p:nvPr>
        </p:nvSpPr>
        <p:spPr>
          <a:xfrm>
            <a:off x="311700" y="1152475"/>
            <a:ext cx="3999900" cy="3762000"/>
          </a:xfrm>
          <a:prstGeom prst="rect">
            <a:avLst/>
          </a:prstGeom>
        </p:spPr>
        <p:txBody>
          <a:bodyPr anchorCtr="0" anchor="t" bIns="91425" lIns="91425" rIns="91425" tIns="91425">
            <a:noAutofit/>
          </a:bodyPr>
          <a:lstStyle/>
          <a:p>
            <a:pPr lvl="0">
              <a:spcBef>
                <a:spcPts val="0"/>
              </a:spcBef>
              <a:buNone/>
            </a:pPr>
            <a:r>
              <a:rPr b="1" lang="en" u="sng">
                <a:solidFill>
                  <a:srgbClr val="000000"/>
                </a:solidFill>
              </a:rPr>
              <a:t>Group 8 - North</a:t>
            </a:r>
          </a:p>
          <a:p>
            <a:pPr indent="-228600" lvl="0" marL="457200" rtl="0">
              <a:spcBef>
                <a:spcPts val="0"/>
              </a:spcBef>
              <a:buClr>
                <a:srgbClr val="000000"/>
              </a:buClr>
              <a:buAutoNum type="arabicPeriod"/>
            </a:pPr>
            <a:r>
              <a:rPr lang="en">
                <a:solidFill>
                  <a:srgbClr val="000000"/>
                </a:solidFill>
              </a:rPr>
              <a:t>Bridgewater-Raritan </a:t>
            </a:r>
            <a:r>
              <a:rPr b="1" lang="en">
                <a:solidFill>
                  <a:srgbClr val="000000"/>
                </a:solidFill>
              </a:rPr>
              <a:t>(‘16 finalist)</a:t>
            </a:r>
          </a:p>
          <a:p>
            <a:pPr indent="-228600" lvl="0" marL="457200" rtl="0">
              <a:spcBef>
                <a:spcPts val="0"/>
              </a:spcBef>
              <a:buClr>
                <a:srgbClr val="000000"/>
              </a:buClr>
              <a:buAutoNum type="arabicPeriod"/>
            </a:pPr>
            <a:r>
              <a:rPr lang="en">
                <a:solidFill>
                  <a:srgbClr val="000000"/>
                </a:solidFill>
              </a:rPr>
              <a:t>Union City </a:t>
            </a:r>
            <a:r>
              <a:rPr b="1" lang="en">
                <a:solidFill>
                  <a:srgbClr val="000000"/>
                </a:solidFill>
              </a:rPr>
              <a:t>(‘16 semifinalist)</a:t>
            </a:r>
          </a:p>
          <a:p>
            <a:pPr indent="-228600" lvl="0" marL="457200" rtl="0">
              <a:spcBef>
                <a:spcPts val="0"/>
              </a:spcBef>
              <a:buClr>
                <a:srgbClr val="000000"/>
              </a:buClr>
              <a:buAutoNum type="arabicPeriod"/>
            </a:pPr>
            <a:r>
              <a:rPr lang="en">
                <a:solidFill>
                  <a:srgbClr val="000000"/>
                </a:solidFill>
              </a:rPr>
              <a:t>Passaic County Tech </a:t>
            </a:r>
            <a:r>
              <a:rPr b="1" lang="en">
                <a:solidFill>
                  <a:srgbClr val="000000"/>
                </a:solidFill>
              </a:rPr>
              <a:t>( ‘16 finalist)</a:t>
            </a:r>
          </a:p>
          <a:p>
            <a:pPr indent="-228600" lvl="0" marL="457200" rtl="0">
              <a:spcBef>
                <a:spcPts val="0"/>
              </a:spcBef>
              <a:buClr>
                <a:srgbClr val="000000"/>
              </a:buClr>
              <a:buAutoNum type="arabicPeriod"/>
            </a:pPr>
            <a:r>
              <a:rPr lang="en">
                <a:solidFill>
                  <a:srgbClr val="000000"/>
                </a:solidFill>
              </a:rPr>
              <a:t>Bloomfield</a:t>
            </a:r>
          </a:p>
          <a:p>
            <a:pPr indent="-228600" lvl="0" marL="457200" rtl="0">
              <a:spcBef>
                <a:spcPts val="0"/>
              </a:spcBef>
              <a:buClr>
                <a:srgbClr val="000000"/>
              </a:buClr>
              <a:buAutoNum type="arabicPeriod"/>
            </a:pPr>
            <a:r>
              <a:rPr lang="en">
                <a:solidFill>
                  <a:srgbClr val="000000"/>
                </a:solidFill>
              </a:rPr>
              <a:t>Piscataway </a:t>
            </a:r>
            <a:r>
              <a:rPr b="1" lang="en">
                <a:solidFill>
                  <a:srgbClr val="000000"/>
                </a:solidFill>
              </a:rPr>
              <a:t>(‘16 finalist)</a:t>
            </a:r>
          </a:p>
          <a:p>
            <a:pPr indent="-228600" lvl="0" marL="457200" rtl="0">
              <a:spcBef>
                <a:spcPts val="0"/>
              </a:spcBef>
              <a:buClr>
                <a:srgbClr val="000000"/>
              </a:buClr>
              <a:buAutoNum type="arabicPeriod"/>
            </a:pPr>
            <a:r>
              <a:rPr lang="en">
                <a:solidFill>
                  <a:srgbClr val="000000"/>
                </a:solidFill>
              </a:rPr>
              <a:t>East Orange</a:t>
            </a:r>
          </a:p>
          <a:p>
            <a:pPr indent="-228600" lvl="0" marL="457200" rtl="0">
              <a:spcBef>
                <a:spcPts val="0"/>
              </a:spcBef>
              <a:buClr>
                <a:srgbClr val="000000"/>
              </a:buClr>
              <a:buAutoNum type="arabicPeriod"/>
            </a:pPr>
            <a:r>
              <a:rPr lang="en">
                <a:solidFill>
                  <a:srgbClr val="000000"/>
                </a:solidFill>
              </a:rPr>
              <a:t>Clifton</a:t>
            </a:r>
          </a:p>
          <a:p>
            <a:pPr indent="-228600" lvl="0" marL="457200" rtl="0">
              <a:spcBef>
                <a:spcPts val="0"/>
              </a:spcBef>
              <a:buClr>
                <a:srgbClr val="000000"/>
              </a:buClr>
              <a:buAutoNum type="arabicPeriod"/>
            </a:pPr>
            <a:r>
              <a:rPr lang="en">
                <a:solidFill>
                  <a:srgbClr val="000000"/>
                </a:solidFill>
              </a:rPr>
              <a:t>West Orange</a:t>
            </a:r>
          </a:p>
          <a:p>
            <a:pPr indent="-228600" lvl="0" marL="457200" rtl="0">
              <a:spcBef>
                <a:spcPts val="0"/>
              </a:spcBef>
              <a:buClr>
                <a:srgbClr val="000000"/>
              </a:buClr>
              <a:buAutoNum type="arabicPeriod"/>
            </a:pPr>
            <a:r>
              <a:rPr lang="en">
                <a:solidFill>
                  <a:srgbClr val="000000"/>
                </a:solidFill>
              </a:rPr>
              <a:t>Elizabeth </a:t>
            </a:r>
            <a:r>
              <a:rPr b="1" lang="en">
                <a:solidFill>
                  <a:srgbClr val="000000"/>
                </a:solidFill>
              </a:rPr>
              <a:t>(‘16 semifinalist)</a:t>
            </a:r>
          </a:p>
          <a:p>
            <a:pPr indent="-228600" lvl="0" marL="457200" rtl="0">
              <a:spcBef>
                <a:spcPts val="0"/>
              </a:spcBef>
              <a:buClr>
                <a:srgbClr val="000000"/>
              </a:buClr>
              <a:buAutoNum type="arabicPeriod"/>
            </a:pPr>
            <a:r>
              <a:rPr lang="en">
                <a:solidFill>
                  <a:srgbClr val="000000"/>
                </a:solidFill>
              </a:rPr>
              <a:t>North Bergen </a:t>
            </a:r>
            <a:r>
              <a:rPr i="1" lang="en">
                <a:solidFill>
                  <a:srgbClr val="000000"/>
                </a:solidFill>
              </a:rPr>
              <a:t>(.500, no qualify in ‘16)</a:t>
            </a:r>
          </a:p>
          <a:p>
            <a:pPr indent="-228600" lvl="0" marL="457200" rtl="0">
              <a:spcBef>
                <a:spcPts val="0"/>
              </a:spcBef>
              <a:buClr>
                <a:srgbClr val="000000"/>
              </a:buClr>
              <a:buAutoNum type="arabicPeriod"/>
            </a:pPr>
            <a:r>
              <a:rPr lang="en">
                <a:solidFill>
                  <a:srgbClr val="000000"/>
                </a:solidFill>
              </a:rPr>
              <a:t>Union </a:t>
            </a:r>
            <a:r>
              <a:rPr b="1" lang="en">
                <a:solidFill>
                  <a:srgbClr val="000000"/>
                </a:solidFill>
              </a:rPr>
              <a:t>(‘16 semifinalist)</a:t>
            </a:r>
          </a:p>
          <a:p>
            <a:pPr indent="-228600" lvl="0" marL="457200">
              <a:spcBef>
                <a:spcPts val="0"/>
              </a:spcBef>
              <a:buClr>
                <a:srgbClr val="000000"/>
              </a:buClr>
              <a:buAutoNum type="arabicPeriod"/>
            </a:pPr>
            <a:r>
              <a:rPr lang="en">
                <a:solidFill>
                  <a:srgbClr val="000000"/>
                </a:solidFill>
              </a:rPr>
              <a:t>Bayonne</a:t>
            </a:r>
          </a:p>
        </p:txBody>
      </p:sp>
      <p:sp>
        <p:nvSpPr>
          <p:cNvPr id="184" name="Shape 184"/>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a:spcBef>
                <a:spcPts val="0"/>
              </a:spcBef>
              <a:buNone/>
            </a:pPr>
            <a:r>
              <a:rPr b="1" lang="en" u="sng">
                <a:solidFill>
                  <a:srgbClr val="000000"/>
                </a:solidFill>
              </a:rPr>
              <a:t>Group 5 - South</a:t>
            </a:r>
          </a:p>
          <a:p>
            <a:pPr indent="-228600" lvl="0" marL="457200" rtl="0">
              <a:spcBef>
                <a:spcPts val="0"/>
              </a:spcBef>
              <a:buClr>
                <a:srgbClr val="000000"/>
              </a:buClr>
              <a:buAutoNum type="arabicPeriod"/>
            </a:pPr>
            <a:r>
              <a:rPr lang="en">
                <a:solidFill>
                  <a:srgbClr val="000000"/>
                </a:solidFill>
              </a:rPr>
              <a:t>Timber Creek </a:t>
            </a:r>
            <a:r>
              <a:rPr b="1" lang="en">
                <a:solidFill>
                  <a:srgbClr val="000000"/>
                </a:solidFill>
              </a:rPr>
              <a:t>(‘16 champ)</a:t>
            </a:r>
          </a:p>
          <a:p>
            <a:pPr indent="-228600" lvl="0" marL="457200" rtl="0">
              <a:spcBef>
                <a:spcPts val="0"/>
              </a:spcBef>
              <a:buClr>
                <a:srgbClr val="000000"/>
              </a:buClr>
              <a:buAutoNum type="arabicPeriod"/>
            </a:pPr>
            <a:r>
              <a:rPr lang="en">
                <a:solidFill>
                  <a:srgbClr val="000000"/>
                </a:solidFill>
              </a:rPr>
              <a:t>Wall Twp. </a:t>
            </a:r>
            <a:r>
              <a:rPr b="1" lang="en">
                <a:solidFill>
                  <a:srgbClr val="000000"/>
                </a:solidFill>
              </a:rPr>
              <a:t>(‘16 champ)</a:t>
            </a:r>
          </a:p>
          <a:p>
            <a:pPr indent="-228600" lvl="0" marL="457200" rtl="0">
              <a:spcBef>
                <a:spcPts val="0"/>
              </a:spcBef>
              <a:buClr>
                <a:srgbClr val="000000"/>
              </a:buClr>
              <a:buAutoNum type="arabicPeriod"/>
            </a:pPr>
            <a:r>
              <a:rPr lang="en">
                <a:solidFill>
                  <a:srgbClr val="000000"/>
                </a:solidFill>
              </a:rPr>
              <a:t>Burlington Twp. </a:t>
            </a:r>
            <a:r>
              <a:rPr b="1" lang="en">
                <a:solidFill>
                  <a:srgbClr val="000000"/>
                </a:solidFill>
              </a:rPr>
              <a:t>(‘16 semifinalist)</a:t>
            </a:r>
          </a:p>
          <a:p>
            <a:pPr indent="-228600" lvl="0" marL="457200" rtl="0">
              <a:spcBef>
                <a:spcPts val="0"/>
              </a:spcBef>
              <a:buClr>
                <a:srgbClr val="000000"/>
              </a:buClr>
              <a:buAutoNum type="arabicPeriod"/>
            </a:pPr>
            <a:r>
              <a:rPr lang="en">
                <a:solidFill>
                  <a:srgbClr val="000000"/>
                </a:solidFill>
              </a:rPr>
              <a:t>Highland Reg. </a:t>
            </a:r>
            <a:r>
              <a:rPr b="1" lang="en">
                <a:solidFill>
                  <a:srgbClr val="000000"/>
                </a:solidFill>
              </a:rPr>
              <a:t>(‘16 semifinalist)</a:t>
            </a:r>
          </a:p>
          <a:p>
            <a:pPr indent="-228600" lvl="0" marL="457200" rtl="0">
              <a:spcBef>
                <a:spcPts val="0"/>
              </a:spcBef>
              <a:buClr>
                <a:srgbClr val="000000"/>
              </a:buClr>
              <a:buAutoNum type="arabicPeriod"/>
            </a:pPr>
            <a:r>
              <a:rPr lang="en">
                <a:solidFill>
                  <a:srgbClr val="000000"/>
                </a:solidFill>
              </a:rPr>
              <a:t>Central Reg.</a:t>
            </a:r>
          </a:p>
          <a:p>
            <a:pPr indent="-228600" lvl="0" marL="457200" rtl="0">
              <a:spcBef>
                <a:spcPts val="0"/>
              </a:spcBef>
              <a:buClr>
                <a:srgbClr val="000000"/>
              </a:buClr>
              <a:buAutoNum type="arabicPeriod"/>
            </a:pPr>
            <a:r>
              <a:rPr lang="en">
                <a:solidFill>
                  <a:srgbClr val="000000"/>
                </a:solidFill>
              </a:rPr>
              <a:t>Ewing </a:t>
            </a:r>
            <a:r>
              <a:rPr b="1" lang="en">
                <a:solidFill>
                  <a:srgbClr val="000000"/>
                </a:solidFill>
              </a:rPr>
              <a:t>(‘16 semifinalist)</a:t>
            </a:r>
          </a:p>
          <a:p>
            <a:pPr indent="-228600" lvl="0" marL="457200" rtl="0">
              <a:spcBef>
                <a:spcPts val="0"/>
              </a:spcBef>
              <a:buClr>
                <a:srgbClr val="000000"/>
              </a:buClr>
              <a:buAutoNum type="arabicPeriod"/>
            </a:pPr>
            <a:r>
              <a:rPr lang="en">
                <a:solidFill>
                  <a:srgbClr val="000000"/>
                </a:solidFill>
              </a:rPr>
              <a:t>Lawrence</a:t>
            </a:r>
          </a:p>
          <a:p>
            <a:pPr indent="-228600" lvl="0" marL="457200" rtl="0">
              <a:spcBef>
                <a:spcPts val="0"/>
              </a:spcBef>
              <a:buClr>
                <a:srgbClr val="000000"/>
              </a:buClr>
              <a:buAutoNum type="arabicPeriod"/>
            </a:pPr>
            <a:r>
              <a:rPr lang="en">
                <a:solidFill>
                  <a:srgbClr val="000000"/>
                </a:solidFill>
              </a:rPr>
              <a:t>Delsea </a:t>
            </a:r>
            <a:r>
              <a:rPr b="1" lang="en">
                <a:solidFill>
                  <a:srgbClr val="000000"/>
                </a:solidFill>
              </a:rPr>
              <a:t>(‘16 finals)</a:t>
            </a:r>
          </a:p>
          <a:p>
            <a:pPr indent="-228600" lvl="0" marL="457200" rtl="0">
              <a:spcBef>
                <a:spcPts val="0"/>
              </a:spcBef>
              <a:buClr>
                <a:srgbClr val="000000"/>
              </a:buClr>
              <a:buAutoNum type="arabicPeriod"/>
            </a:pPr>
            <a:r>
              <a:rPr lang="en">
                <a:solidFill>
                  <a:srgbClr val="000000"/>
                </a:solidFill>
              </a:rPr>
              <a:t>Lakewood</a:t>
            </a:r>
          </a:p>
          <a:p>
            <a:pPr indent="-228600" lvl="0" marL="457200" rtl="0">
              <a:spcBef>
                <a:spcPts val="0"/>
              </a:spcBef>
              <a:buClr>
                <a:srgbClr val="000000"/>
              </a:buClr>
              <a:buAutoNum type="arabicPeriod"/>
            </a:pPr>
            <a:r>
              <a:rPr lang="en">
                <a:solidFill>
                  <a:srgbClr val="000000"/>
                </a:solidFill>
              </a:rPr>
              <a:t>Hamilton West</a:t>
            </a:r>
          </a:p>
          <a:p>
            <a:pPr indent="-228600" lvl="0" marL="457200" rtl="0">
              <a:spcBef>
                <a:spcPts val="0"/>
              </a:spcBef>
              <a:buClr>
                <a:srgbClr val="000000"/>
              </a:buClr>
              <a:buAutoNum type="arabicPeriod"/>
            </a:pPr>
            <a:r>
              <a:rPr lang="en">
                <a:solidFill>
                  <a:srgbClr val="000000"/>
                </a:solidFill>
              </a:rPr>
              <a:t>Woodrow Wilson</a:t>
            </a:r>
          </a:p>
          <a:p>
            <a:pPr indent="-228600" lvl="0" marL="457200">
              <a:spcBef>
                <a:spcPts val="0"/>
              </a:spcBef>
              <a:buClr>
                <a:srgbClr val="000000"/>
              </a:buClr>
              <a:buAutoNum type="arabicPeriod"/>
            </a:pPr>
            <a:r>
              <a:rPr lang="en">
                <a:solidFill>
                  <a:srgbClr val="000000"/>
                </a:solidFill>
              </a:rPr>
              <a:t>Pemberton</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Hidden Positives in All Brackets</a:t>
            </a:r>
          </a:p>
        </p:txBody>
      </p:sp>
      <p:sp>
        <p:nvSpPr>
          <p:cNvPr id="190" name="Shape 19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228600" lvl="0" marL="457200" rtl="0">
              <a:spcBef>
                <a:spcPts val="0"/>
              </a:spcBef>
              <a:buClr>
                <a:schemeClr val="dk1"/>
              </a:buClr>
            </a:pPr>
            <a:r>
              <a:rPr lang="en">
                <a:solidFill>
                  <a:schemeClr val="dk1"/>
                </a:solidFill>
              </a:rPr>
              <a:t>More teams have the chance to host a playoff game, seeds 1-8 would all have at least 1 home game</a:t>
            </a:r>
          </a:p>
          <a:p>
            <a:pPr indent="-228600" lvl="0" marL="457200" rtl="0">
              <a:spcBef>
                <a:spcPts val="0"/>
              </a:spcBef>
              <a:buClr>
                <a:schemeClr val="dk1"/>
              </a:buClr>
            </a:pPr>
            <a:r>
              <a:rPr lang="en">
                <a:solidFill>
                  <a:schemeClr val="dk1"/>
                </a:solidFill>
              </a:rPr>
              <a:t>Brackets stiffen up and potential quarterfinal games become phenomenal games between potential champions across the bracket: </a:t>
            </a:r>
            <a:r>
              <a:rPr b="1" lang="en">
                <a:solidFill>
                  <a:schemeClr val="dk1"/>
                </a:solidFill>
              </a:rPr>
              <a:t>Middletown S.-Summit, Lenape Valley-Westwood, Shawnee-Sayreville, etc.</a:t>
            </a:r>
          </a:p>
          <a:p>
            <a:pPr indent="-228600" lvl="0" marL="457200" rtl="0">
              <a:spcBef>
                <a:spcPts val="0"/>
              </a:spcBef>
              <a:buClr>
                <a:schemeClr val="dk1"/>
              </a:buClr>
            </a:pPr>
            <a:r>
              <a:rPr lang="en">
                <a:solidFill>
                  <a:schemeClr val="dk1"/>
                </a:solidFill>
              </a:rPr>
              <a:t>There will be 9 seeds or lower advancing, Cinderella runs are great for the sport</a:t>
            </a:r>
          </a:p>
          <a:p>
            <a:pPr indent="-228600" lvl="0" marL="457200" rtl="0">
              <a:spcBef>
                <a:spcPts val="0"/>
              </a:spcBef>
              <a:buClr>
                <a:schemeClr val="dk1"/>
              </a:buClr>
            </a:pPr>
            <a:r>
              <a:rPr lang="en">
                <a:solidFill>
                  <a:schemeClr val="dk1"/>
                </a:solidFill>
              </a:rPr>
              <a:t>Winning a dogfight in the quarters and/or semifinal en route to a championship is exciting, meaningful, and great for the sport</a:t>
            </a:r>
          </a:p>
          <a:p>
            <a:pPr lvl="0" rtl="0">
              <a:spcBef>
                <a:spcPts val="0"/>
              </a:spcBef>
              <a:buNone/>
            </a:pPr>
            <a:r>
              <a:t/>
            </a:r>
            <a:endParaRPr>
              <a:solidFill>
                <a:schemeClr val="dk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0"/>
            <a:ext cx="8520600" cy="572700"/>
          </a:xfrm>
          <a:prstGeom prst="rect">
            <a:avLst/>
          </a:prstGeom>
        </p:spPr>
        <p:txBody>
          <a:bodyPr anchorCtr="0" anchor="t" bIns="91425" lIns="91425" rIns="91425" tIns="91425">
            <a:noAutofit/>
          </a:bodyPr>
          <a:lstStyle/>
          <a:p>
            <a:pPr lvl="0" rtl="0" algn="ctr">
              <a:spcBef>
                <a:spcPts val="0"/>
              </a:spcBef>
              <a:buNone/>
            </a:pPr>
            <a:r>
              <a:rPr lang="en"/>
              <a:t>Important Questions </a:t>
            </a:r>
          </a:p>
          <a:p>
            <a:pPr lvl="0" algn="ctr">
              <a:spcBef>
                <a:spcPts val="0"/>
              </a:spcBef>
              <a:buNone/>
            </a:pPr>
            <a:r>
              <a:rPr lang="en" sz="1400"/>
              <a:t>(came up during the framework and vetting stages)</a:t>
            </a:r>
          </a:p>
        </p:txBody>
      </p:sp>
      <p:sp>
        <p:nvSpPr>
          <p:cNvPr id="196" name="Shape 196"/>
          <p:cNvSpPr txBox="1"/>
          <p:nvPr>
            <p:ph idx="1" type="body"/>
          </p:nvPr>
        </p:nvSpPr>
        <p:spPr>
          <a:xfrm>
            <a:off x="311700" y="1082175"/>
            <a:ext cx="8520600" cy="3819300"/>
          </a:xfrm>
          <a:prstGeom prst="rect">
            <a:avLst/>
          </a:prstGeom>
        </p:spPr>
        <p:txBody>
          <a:bodyPr anchorCtr="0" anchor="t" bIns="91425" lIns="91425" rIns="91425" tIns="91425">
            <a:noAutofit/>
          </a:bodyPr>
          <a:lstStyle/>
          <a:p>
            <a:pPr lvl="0">
              <a:spcBef>
                <a:spcPts val="0"/>
              </a:spcBef>
              <a:buNone/>
            </a:pPr>
            <a:r>
              <a:rPr lang="en">
                <a:solidFill>
                  <a:srgbClr val="000000"/>
                </a:solidFill>
              </a:rPr>
              <a:t>Why move back to counting 8 of 8 games for power points and playoff qualification?</a:t>
            </a:r>
          </a:p>
          <a:p>
            <a:pPr lvl="0">
              <a:spcBef>
                <a:spcPts val="0"/>
              </a:spcBef>
              <a:buNone/>
            </a:pPr>
            <a:r>
              <a:rPr lang="en">
                <a:solidFill>
                  <a:schemeClr val="dk1"/>
                </a:solidFill>
              </a:rPr>
              <a:t>What was the feedback from the New Jersey Football Coaches Association (NJFCA)?</a:t>
            </a:r>
          </a:p>
          <a:p>
            <a:pPr lvl="0">
              <a:spcBef>
                <a:spcPts val="0"/>
              </a:spcBef>
              <a:buClr>
                <a:schemeClr val="dk1"/>
              </a:buClr>
              <a:buSzPct val="61111"/>
              <a:buFont typeface="Arial"/>
              <a:buNone/>
            </a:pPr>
            <a:r>
              <a:rPr lang="en">
                <a:solidFill>
                  <a:schemeClr val="dk1"/>
                </a:solidFill>
              </a:rPr>
              <a:t>How are groups and sections decided?</a:t>
            </a:r>
          </a:p>
          <a:p>
            <a:pPr lvl="0">
              <a:spcBef>
                <a:spcPts val="0"/>
              </a:spcBef>
              <a:buNone/>
            </a:pPr>
            <a:r>
              <a:rPr lang="en">
                <a:solidFill>
                  <a:srgbClr val="000000"/>
                </a:solidFill>
              </a:rPr>
              <a:t>What will the 9-12 seed teams look like?  Are we setting up bad games?</a:t>
            </a:r>
          </a:p>
          <a:p>
            <a:pPr lvl="0">
              <a:spcBef>
                <a:spcPts val="0"/>
              </a:spcBef>
              <a:buNone/>
            </a:pPr>
            <a:r>
              <a:rPr lang="en">
                <a:solidFill>
                  <a:srgbClr val="000000"/>
                </a:solidFill>
              </a:rPr>
              <a:t>How can a team still be assured a 10 game schedule?</a:t>
            </a:r>
          </a:p>
          <a:p>
            <a:pPr lvl="0">
              <a:spcBef>
                <a:spcPts val="0"/>
              </a:spcBef>
              <a:buClr>
                <a:schemeClr val="dk1"/>
              </a:buClr>
              <a:buSzPct val="61111"/>
              <a:buFont typeface="Arial"/>
              <a:buNone/>
            </a:pPr>
            <a:r>
              <a:rPr lang="en">
                <a:solidFill>
                  <a:schemeClr val="dk1"/>
                </a:solidFill>
              </a:rPr>
              <a:t>How does this plan impact the schools of those involved with creating the plan?</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x="0" y="0"/>
          <a:ext cx="0" cy="0"/>
          <a:chOff x="0" y="0"/>
          <a:chExt cx="0" cy="0"/>
        </a:xfrm>
      </p:grpSpPr>
      <p:sp>
        <p:nvSpPr>
          <p:cNvPr id="201" name="Shape 201"/>
          <p:cNvSpPr txBox="1"/>
          <p:nvPr>
            <p:ph type="title"/>
          </p:nvPr>
        </p:nvSpPr>
        <p:spPr>
          <a:xfrm>
            <a:off x="311700" y="178250"/>
            <a:ext cx="8520600" cy="1069200"/>
          </a:xfrm>
          <a:prstGeom prst="rect">
            <a:avLst/>
          </a:prstGeom>
        </p:spPr>
        <p:txBody>
          <a:bodyPr anchorCtr="0" anchor="t" bIns="91425" lIns="91425" rIns="91425" tIns="91425">
            <a:noAutofit/>
          </a:bodyPr>
          <a:lstStyle/>
          <a:p>
            <a:pPr lvl="0" rtl="0" algn="ctr">
              <a:lnSpc>
                <a:spcPct val="115000"/>
              </a:lnSpc>
              <a:spcBef>
                <a:spcPts val="0"/>
              </a:spcBef>
              <a:spcAft>
                <a:spcPts val="1600"/>
              </a:spcAft>
              <a:buClr>
                <a:schemeClr val="dk1"/>
              </a:buClr>
              <a:buSzPct val="45833"/>
              <a:buFont typeface="Arial"/>
              <a:buNone/>
            </a:pPr>
            <a:r>
              <a:rPr lang="en" sz="2400"/>
              <a:t>Why move back to counting 8 of 8 games for power points and playoff qualification?</a:t>
            </a:r>
          </a:p>
        </p:txBody>
      </p:sp>
      <p:sp>
        <p:nvSpPr>
          <p:cNvPr id="202" name="Shape 202"/>
          <p:cNvSpPr txBox="1"/>
          <p:nvPr>
            <p:ph idx="1" type="body"/>
          </p:nvPr>
        </p:nvSpPr>
        <p:spPr>
          <a:xfrm>
            <a:off x="311700" y="1152475"/>
            <a:ext cx="8520600" cy="3685500"/>
          </a:xfrm>
          <a:prstGeom prst="rect">
            <a:avLst/>
          </a:prstGeom>
        </p:spPr>
        <p:txBody>
          <a:bodyPr anchorCtr="0" anchor="t" bIns="91425" lIns="91425" rIns="91425" tIns="91425">
            <a:noAutofit/>
          </a:bodyPr>
          <a:lstStyle/>
          <a:p>
            <a:pPr lvl="0">
              <a:spcBef>
                <a:spcPts val="0"/>
              </a:spcBef>
              <a:buNone/>
            </a:pPr>
            <a:r>
              <a:rPr lang="en"/>
              <a:t>The following information was relayed during the framework and vetting process, mostly by the NJFCA and the NJSIAA Football Committee.</a:t>
            </a:r>
          </a:p>
          <a:p>
            <a:pPr lvl="0">
              <a:spcBef>
                <a:spcPts val="0"/>
              </a:spcBef>
              <a:buNone/>
            </a:pPr>
            <a:r>
              <a:rPr lang="en"/>
              <a:t>The only counting 7 of 8 games rule was put into place a few years back because of the imbalances with some public schools playing a large non-public school and having no realistic chance to earn any quality power points.  Scheduling has drastically changed in recent years and this problem does not exist as it used to.  There are only so many games played in a season and there is no real justification not to count all of the games, prior to the cutoff.</a:t>
            </a:r>
          </a:p>
          <a:p>
            <a:pPr lvl="0">
              <a:spcBef>
                <a:spcPts val="0"/>
              </a:spcBef>
              <a:buNone/>
            </a:pPr>
            <a:r>
              <a:rPr lang="en"/>
              <a:t>The NJFCA polled their members and 83% were in favor of counting 8/8 games.  Simply put, coaches and players work too hard not to count as many games as possible.</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x="0" y="0"/>
          <a:ext cx="0" cy="0"/>
          <a:chOff x="0" y="0"/>
          <a:chExt cx="0" cy="0"/>
        </a:xfrm>
      </p:grpSpPr>
      <p:sp>
        <p:nvSpPr>
          <p:cNvPr id="207" name="Shape 207"/>
          <p:cNvSpPr txBox="1"/>
          <p:nvPr>
            <p:ph type="title"/>
          </p:nvPr>
        </p:nvSpPr>
        <p:spPr>
          <a:xfrm>
            <a:off x="311700" y="0"/>
            <a:ext cx="8520600" cy="802800"/>
          </a:xfrm>
          <a:prstGeom prst="rect">
            <a:avLst/>
          </a:prstGeom>
        </p:spPr>
        <p:txBody>
          <a:bodyPr anchorCtr="0" anchor="t" bIns="91425" lIns="91425" rIns="91425" tIns="91425">
            <a:noAutofit/>
          </a:bodyPr>
          <a:lstStyle/>
          <a:p>
            <a:pPr lvl="0" rtl="0" algn="ctr">
              <a:lnSpc>
                <a:spcPct val="115000"/>
              </a:lnSpc>
              <a:spcBef>
                <a:spcPts val="0"/>
              </a:spcBef>
              <a:spcAft>
                <a:spcPts val="1600"/>
              </a:spcAft>
              <a:buClr>
                <a:schemeClr val="dk1"/>
              </a:buClr>
              <a:buSzPct val="45833"/>
              <a:buFont typeface="Arial"/>
              <a:buNone/>
            </a:pPr>
            <a:r>
              <a:rPr lang="en" sz="2400"/>
              <a:t>What was the feedback from the New Jersey Football Coaches Association (NJFCA)?</a:t>
            </a:r>
          </a:p>
        </p:txBody>
      </p:sp>
      <p:sp>
        <p:nvSpPr>
          <p:cNvPr id="208" name="Shape 208"/>
          <p:cNvSpPr txBox="1"/>
          <p:nvPr>
            <p:ph idx="1" type="body"/>
          </p:nvPr>
        </p:nvSpPr>
        <p:spPr>
          <a:xfrm>
            <a:off x="311700" y="993050"/>
            <a:ext cx="8520600" cy="3997500"/>
          </a:xfrm>
          <a:prstGeom prst="rect">
            <a:avLst/>
          </a:prstGeom>
        </p:spPr>
        <p:txBody>
          <a:bodyPr anchorCtr="0" anchor="t" bIns="91425" lIns="91425" rIns="91425" tIns="91425">
            <a:noAutofit/>
          </a:bodyPr>
          <a:lstStyle/>
          <a:p>
            <a:pPr lvl="0">
              <a:spcBef>
                <a:spcPts val="0"/>
              </a:spcBef>
              <a:buNone/>
            </a:pPr>
            <a:r>
              <a:rPr lang="en"/>
              <a:t>The NJFCA Executive Committee polled their members following a series of meetings where they had the opportunity to learn more about the plan.  Here are those results (provided by John Jacob, NJFCA Past President on 3/10/17):</a:t>
            </a:r>
          </a:p>
          <a:p>
            <a:pPr lvl="0">
              <a:spcBef>
                <a:spcPts val="0"/>
              </a:spcBef>
              <a:buNone/>
            </a:pPr>
            <a:r>
              <a:rPr lang="en"/>
              <a:t>When asked if they prefer 7 or 8 games to be counted?</a:t>
            </a:r>
          </a:p>
          <a:p>
            <a:pPr indent="457200" lvl="0">
              <a:spcBef>
                <a:spcPts val="0"/>
              </a:spcBef>
              <a:buNone/>
            </a:pPr>
            <a:r>
              <a:rPr b="1" lang="en"/>
              <a:t>83% of coaches prefer 8/8 games to be counted</a:t>
            </a:r>
          </a:p>
          <a:p>
            <a:pPr lvl="0">
              <a:spcBef>
                <a:spcPts val="0"/>
              </a:spcBef>
              <a:buNone/>
            </a:pPr>
            <a:r>
              <a:rPr lang="en"/>
              <a:t>When asked if they would endorse the new plan, understanding that once it is in place adjustments and/or improvements could always be implemented moving forward?</a:t>
            </a:r>
          </a:p>
          <a:p>
            <a:pPr indent="457200" lvl="0">
              <a:spcBef>
                <a:spcPts val="0"/>
              </a:spcBef>
              <a:buNone/>
            </a:pPr>
            <a:r>
              <a:rPr b="1" lang="en"/>
              <a:t>83% of coaches responded yes </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x="0" y="0"/>
          <a:ext cx="0" cy="0"/>
          <a:chOff x="0" y="0"/>
          <a:chExt cx="0" cy="0"/>
        </a:xfrm>
      </p:grpSpPr>
      <p:sp>
        <p:nvSpPr>
          <p:cNvPr id="213" name="Shape 213"/>
          <p:cNvSpPr txBox="1"/>
          <p:nvPr>
            <p:ph type="title"/>
          </p:nvPr>
        </p:nvSpPr>
        <p:spPr>
          <a:xfrm>
            <a:off x="311700" y="0"/>
            <a:ext cx="8520600" cy="1017600"/>
          </a:xfrm>
          <a:prstGeom prst="rect">
            <a:avLst/>
          </a:prstGeom>
        </p:spPr>
        <p:txBody>
          <a:bodyPr anchorCtr="0" anchor="t" bIns="91425" lIns="91425" rIns="91425" tIns="91425">
            <a:noAutofit/>
          </a:bodyPr>
          <a:lstStyle/>
          <a:p>
            <a:pPr lvl="0" rtl="0" algn="ctr">
              <a:lnSpc>
                <a:spcPct val="115000"/>
              </a:lnSpc>
              <a:spcBef>
                <a:spcPts val="0"/>
              </a:spcBef>
              <a:spcAft>
                <a:spcPts val="1600"/>
              </a:spcAft>
              <a:buClr>
                <a:schemeClr val="dk1"/>
              </a:buClr>
              <a:buSzPct val="45833"/>
              <a:buFont typeface="Arial"/>
              <a:buNone/>
            </a:pPr>
            <a:r>
              <a:rPr lang="en" sz="2400"/>
              <a:t>What was the feedback from the New Jersey Football Coaches Association (NJFCA)?</a:t>
            </a:r>
          </a:p>
        </p:txBody>
      </p:sp>
      <p:sp>
        <p:nvSpPr>
          <p:cNvPr id="214" name="Shape 214"/>
          <p:cNvSpPr txBox="1"/>
          <p:nvPr>
            <p:ph idx="1" type="body"/>
          </p:nvPr>
        </p:nvSpPr>
        <p:spPr>
          <a:xfrm>
            <a:off x="311700" y="1152475"/>
            <a:ext cx="8520600" cy="3851100"/>
          </a:xfrm>
          <a:prstGeom prst="rect">
            <a:avLst/>
          </a:prstGeom>
        </p:spPr>
        <p:txBody>
          <a:bodyPr anchorCtr="0" anchor="t" bIns="91425" lIns="91425" rIns="91425" tIns="91425">
            <a:noAutofit/>
          </a:bodyPr>
          <a:lstStyle/>
          <a:p>
            <a:pPr lvl="0">
              <a:spcBef>
                <a:spcPts val="0"/>
              </a:spcBef>
              <a:buNone/>
            </a:pPr>
            <a:r>
              <a:rPr lang="en"/>
              <a:t>Aside from the survey results, the NJFCA Executive Committee, as well as the general membership (that attended either presentation meeting) clearly stated that they were appreciative, and felt very strongly about being a part of the process. </a:t>
            </a:r>
          </a:p>
          <a:p>
            <a:pPr lvl="0">
              <a:spcBef>
                <a:spcPts val="0"/>
              </a:spcBef>
              <a:buNone/>
            </a:pPr>
            <a:r>
              <a:rPr lang="en"/>
              <a:t>All of the groups presented to stated that they left with a far better understanding of the framework, as opposed to reading it in a newspaper article, or simply seeing the text without explanations (as reported to me by the NJFCA Executive Committee).  Several of them stated that before seeing the presentation and the framework, they did not understand all of it, or were not in favor.  However, after having the opportunity to ask questions and hear more about the framework, they can now confidently understand it and support it.</a:t>
            </a: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x="0" y="0"/>
          <a:ext cx="0" cy="0"/>
          <a:chOff x="0" y="0"/>
          <a:chExt cx="0" cy="0"/>
        </a:xfrm>
      </p:grpSpPr>
      <p:sp>
        <p:nvSpPr>
          <p:cNvPr id="219" name="Shape 219"/>
          <p:cNvSpPr txBox="1"/>
          <p:nvPr>
            <p:ph type="title"/>
          </p:nvPr>
        </p:nvSpPr>
        <p:spPr>
          <a:xfrm>
            <a:off x="311700" y="0"/>
            <a:ext cx="8520600" cy="572700"/>
          </a:xfrm>
          <a:prstGeom prst="rect">
            <a:avLst/>
          </a:prstGeom>
        </p:spPr>
        <p:txBody>
          <a:bodyPr anchorCtr="0" anchor="t" bIns="91425" lIns="91425" rIns="91425" tIns="91425">
            <a:noAutofit/>
          </a:bodyPr>
          <a:lstStyle/>
          <a:p>
            <a:pPr lvl="0" rtl="0" algn="ctr">
              <a:lnSpc>
                <a:spcPct val="115000"/>
              </a:lnSpc>
              <a:spcBef>
                <a:spcPts val="0"/>
              </a:spcBef>
              <a:spcAft>
                <a:spcPts val="1600"/>
              </a:spcAft>
              <a:buClr>
                <a:schemeClr val="dk1"/>
              </a:buClr>
              <a:buSzPct val="45833"/>
              <a:buFont typeface="Arial"/>
              <a:buNone/>
            </a:pPr>
            <a:r>
              <a:rPr lang="en" sz="2400"/>
              <a:t>How are sections decided?</a:t>
            </a:r>
          </a:p>
        </p:txBody>
      </p:sp>
      <p:sp>
        <p:nvSpPr>
          <p:cNvPr id="220" name="Shape 220"/>
          <p:cNvSpPr txBox="1"/>
          <p:nvPr>
            <p:ph idx="1" type="body"/>
          </p:nvPr>
        </p:nvSpPr>
        <p:spPr>
          <a:xfrm>
            <a:off x="311700" y="572700"/>
            <a:ext cx="8520600" cy="4201500"/>
          </a:xfrm>
          <a:prstGeom prst="rect">
            <a:avLst/>
          </a:prstGeom>
        </p:spPr>
        <p:txBody>
          <a:bodyPr anchorCtr="0" anchor="t" bIns="91425" lIns="91425" rIns="91425" tIns="91425">
            <a:noAutofit/>
          </a:bodyPr>
          <a:lstStyle/>
          <a:p>
            <a:pPr lvl="0">
              <a:spcBef>
                <a:spcPts val="0"/>
              </a:spcBef>
              <a:buNone/>
            </a:pPr>
            <a:r>
              <a:rPr lang="en"/>
              <a:t>This is a common question that came up in every group.  The sections are decided as per the NJSIAA guidelines, the same as they have always been decided.  A brief description:</a:t>
            </a:r>
          </a:p>
          <a:p>
            <a:pPr lvl="0">
              <a:spcBef>
                <a:spcPts val="0"/>
              </a:spcBef>
              <a:buNone/>
            </a:pPr>
            <a:r>
              <a:rPr lang="en"/>
              <a:t>List all public schools 1-309.  Divide by the # of groups (8 in this case).  Remainders are assigned to group 1 (current guidelines).  List the schools in each group (1-40/41) by their assigned “northing” number.  Slice the group down the middle (remainders go to the north) based upon the northing number.  You now have your 8 groups, each with 2 sections.</a:t>
            </a:r>
          </a:p>
          <a:p>
            <a:pPr lvl="0">
              <a:spcBef>
                <a:spcPts val="0"/>
              </a:spcBef>
              <a:buNone/>
            </a:pPr>
            <a:r>
              <a:rPr lang="en"/>
              <a:t>Non-public groupings remain exactly the same as current groupings (based upon enrollment reports).</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sp>
        <p:nvSpPr>
          <p:cNvPr id="225" name="Shape 225"/>
          <p:cNvSpPr txBox="1"/>
          <p:nvPr>
            <p:ph type="title"/>
          </p:nvPr>
        </p:nvSpPr>
        <p:spPr>
          <a:xfrm>
            <a:off x="311700" y="89125"/>
            <a:ext cx="8520600" cy="611100"/>
          </a:xfrm>
          <a:prstGeom prst="rect">
            <a:avLst/>
          </a:prstGeom>
        </p:spPr>
        <p:txBody>
          <a:bodyPr anchorCtr="0" anchor="t" bIns="91425" lIns="91425" rIns="91425" tIns="91425">
            <a:noAutofit/>
          </a:bodyPr>
          <a:lstStyle/>
          <a:p>
            <a:pPr lvl="0" rtl="0" algn="ctr">
              <a:lnSpc>
                <a:spcPct val="115000"/>
              </a:lnSpc>
              <a:spcBef>
                <a:spcPts val="0"/>
              </a:spcBef>
              <a:spcAft>
                <a:spcPts val="1600"/>
              </a:spcAft>
              <a:buClr>
                <a:schemeClr val="dk1"/>
              </a:buClr>
              <a:buSzPct val="45833"/>
              <a:buFont typeface="Arial"/>
              <a:buNone/>
            </a:pPr>
            <a:r>
              <a:rPr lang="en" sz="2400"/>
              <a:t>What will the 9-12 seed teams look like?  Are we setting up bad games?</a:t>
            </a:r>
          </a:p>
        </p:txBody>
      </p:sp>
      <p:sp>
        <p:nvSpPr>
          <p:cNvPr id="226" name="Shape 226"/>
          <p:cNvSpPr txBox="1"/>
          <p:nvPr>
            <p:ph idx="1" type="body"/>
          </p:nvPr>
        </p:nvSpPr>
        <p:spPr>
          <a:xfrm>
            <a:off x="311700" y="1152475"/>
            <a:ext cx="8520600" cy="3812700"/>
          </a:xfrm>
          <a:prstGeom prst="rect">
            <a:avLst/>
          </a:prstGeom>
        </p:spPr>
        <p:txBody>
          <a:bodyPr anchorCtr="0" anchor="t" bIns="91425" lIns="91425" rIns="91425" tIns="91425">
            <a:noAutofit/>
          </a:bodyPr>
          <a:lstStyle/>
          <a:p>
            <a:pPr lvl="0">
              <a:spcBef>
                <a:spcPts val="0"/>
              </a:spcBef>
              <a:buNone/>
            </a:pPr>
            <a:r>
              <a:rPr lang="en"/>
              <a:t>No, we are in fact creating better games.  How?  First, let’s look at the makeup of the 9-12 teams (all data is based upon 2016 results).  Across 16 brackets, there is a total of 64 public schools that makeup the 9-12 seeds in each bracket.  Of those 64 schools, 34 of them were in the playoffs in 2016, so there is not an issue here.  Of the 30 remaining, 23 of them were .500 or better teams, and/or would have qualified in 2016 if they were in a different section - meaning that their section was deep and another section within their same group was weaker and less deserving teams qualified over them </a:t>
            </a:r>
            <a:r>
              <a:rPr b="1" i="1" lang="en"/>
              <a:t>(this concept is one of the great advantages of the greater sized sections in this plan, it diminishes the possibility of annually weak sections, like we currently see)</a:t>
            </a:r>
            <a:r>
              <a:rPr lang="en"/>
              <a:t>.  </a:t>
            </a:r>
            <a:r>
              <a:rPr lang="en"/>
              <a:t>We now have 57/64 schools that makeup the 9-12 seeds covered as our current and typical playoff teams, or teams that have been missing and are more deserving than other qualifiers.</a:t>
            </a: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0"/>
            <a:ext cx="8520600" cy="573000"/>
          </a:xfrm>
          <a:prstGeom prst="rect">
            <a:avLst/>
          </a:prstGeom>
        </p:spPr>
        <p:txBody>
          <a:bodyPr anchorCtr="0" anchor="t" bIns="91425" lIns="91425" rIns="91425" tIns="91425">
            <a:noAutofit/>
          </a:bodyPr>
          <a:lstStyle/>
          <a:p>
            <a:pPr lvl="0" algn="ctr">
              <a:spcBef>
                <a:spcPts val="0"/>
              </a:spcBef>
              <a:buNone/>
            </a:pPr>
            <a:r>
              <a:rPr lang="en"/>
              <a:t>Vetting and Timeline of the Plan</a:t>
            </a:r>
          </a:p>
        </p:txBody>
      </p:sp>
      <p:sp>
        <p:nvSpPr>
          <p:cNvPr id="67" name="Shape 67"/>
          <p:cNvSpPr txBox="1"/>
          <p:nvPr>
            <p:ph idx="1" type="body"/>
          </p:nvPr>
        </p:nvSpPr>
        <p:spPr>
          <a:xfrm>
            <a:off x="311700" y="573000"/>
            <a:ext cx="8520600" cy="4570500"/>
          </a:xfrm>
          <a:prstGeom prst="rect">
            <a:avLst/>
          </a:prstGeom>
        </p:spPr>
        <p:txBody>
          <a:bodyPr anchorCtr="0" anchor="t" bIns="91425" lIns="91425" rIns="91425" tIns="91425">
            <a:noAutofit/>
          </a:bodyPr>
          <a:lstStyle/>
          <a:p>
            <a:pPr indent="-228600" lvl="0" marL="457200" rtl="0">
              <a:spcBef>
                <a:spcPts val="0"/>
              </a:spcBef>
              <a:buClr>
                <a:srgbClr val="000000"/>
              </a:buClr>
            </a:pPr>
            <a:r>
              <a:rPr lang="en">
                <a:solidFill>
                  <a:srgbClr val="000000"/>
                </a:solidFill>
              </a:rPr>
              <a:t>The plan was originally presented as a framework - seeking feedback, criticism, enrichment, and deep vetting to identify any potential oversights.  During these presentations, updates and revisions were made to the plan in order to best meet the needs of members schools and programs.  As you will see, the process was extensive and extremely thorough, prior to formal submission</a:t>
            </a:r>
          </a:p>
          <a:p>
            <a:pPr indent="-228600" lvl="0" marL="457200" rtl="0">
              <a:spcBef>
                <a:spcPts val="0"/>
              </a:spcBef>
              <a:buClr>
                <a:srgbClr val="000000"/>
              </a:buClr>
            </a:pPr>
            <a:r>
              <a:rPr lang="en">
                <a:solidFill>
                  <a:srgbClr val="000000"/>
                </a:solidFill>
              </a:rPr>
              <a:t>December &amp; January NJSFC Executive Committee meetings</a:t>
            </a:r>
          </a:p>
          <a:p>
            <a:pPr indent="-228600" lvl="0" marL="457200" rtl="0">
              <a:spcBef>
                <a:spcPts val="0"/>
              </a:spcBef>
              <a:buClr>
                <a:srgbClr val="000000"/>
              </a:buClr>
            </a:pPr>
            <a:r>
              <a:rPr lang="en">
                <a:solidFill>
                  <a:srgbClr val="000000"/>
                </a:solidFill>
              </a:rPr>
              <a:t>1/17 - NJSIAA Football Leagues &amp; Conferences (think tank meeting)</a:t>
            </a:r>
          </a:p>
          <a:p>
            <a:pPr indent="-228600" lvl="0" marL="457200" rtl="0">
              <a:spcBef>
                <a:spcPts val="0"/>
              </a:spcBef>
              <a:buClr>
                <a:srgbClr val="000000"/>
              </a:buClr>
            </a:pPr>
            <a:r>
              <a:rPr lang="en">
                <a:solidFill>
                  <a:srgbClr val="000000"/>
                </a:solidFill>
              </a:rPr>
              <a:t>1/25 - NJSIAA Football Committee (think tank meeting, revisions were made and there was a </a:t>
            </a:r>
            <a:r>
              <a:rPr b="1" i="1" lang="en">
                <a:solidFill>
                  <a:srgbClr val="000000"/>
                </a:solidFill>
              </a:rPr>
              <a:t>straw poll endorsement of the 8 group plan</a:t>
            </a:r>
            <a:r>
              <a:rPr lang="en">
                <a:solidFill>
                  <a:srgbClr val="000000"/>
                </a:solidFill>
              </a:rPr>
              <a:t>)</a:t>
            </a:r>
          </a:p>
          <a:p>
            <a:pPr indent="-228600" lvl="0" marL="457200" rtl="0">
              <a:spcBef>
                <a:spcPts val="0"/>
              </a:spcBef>
              <a:buClr>
                <a:srgbClr val="000000"/>
              </a:buClr>
            </a:pPr>
            <a:r>
              <a:rPr lang="en">
                <a:solidFill>
                  <a:srgbClr val="000000"/>
                </a:solidFill>
              </a:rPr>
              <a:t>2/13 - NJ Football Coaches Association meeting at Rutgers (feedback, survey later conducted - results available later in the proposal)</a:t>
            </a:r>
          </a:p>
          <a:p>
            <a:pPr indent="-228600" lvl="0" marL="457200" rtl="0">
              <a:spcBef>
                <a:spcPts val="0"/>
              </a:spcBef>
              <a:buClr>
                <a:srgbClr val="000000"/>
              </a:buClr>
            </a:pPr>
            <a:r>
              <a:rPr lang="en">
                <a:solidFill>
                  <a:srgbClr val="000000"/>
                </a:solidFill>
              </a:rPr>
              <a:t>2/22 - NJSFC Coaches Association meeting (feedback)</a:t>
            </a:r>
          </a:p>
          <a:p>
            <a:pPr indent="-228600" lvl="0" marL="457200">
              <a:spcBef>
                <a:spcPts val="0"/>
              </a:spcBef>
              <a:buClr>
                <a:srgbClr val="000000"/>
              </a:buClr>
            </a:pPr>
            <a:r>
              <a:rPr lang="en">
                <a:solidFill>
                  <a:srgbClr val="000000"/>
                </a:solidFill>
              </a:rPr>
              <a:t>3/11 - Plan is formally submitted with all final adjustments</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0"/>
            <a:ext cx="8520600" cy="738600"/>
          </a:xfrm>
          <a:prstGeom prst="rect">
            <a:avLst/>
          </a:prstGeom>
        </p:spPr>
        <p:txBody>
          <a:bodyPr anchorCtr="0" anchor="t" bIns="91425" lIns="91425" rIns="91425" tIns="91425">
            <a:noAutofit/>
          </a:bodyPr>
          <a:lstStyle/>
          <a:p>
            <a:pPr lvl="0" rtl="0" algn="ctr">
              <a:lnSpc>
                <a:spcPct val="115000"/>
              </a:lnSpc>
              <a:spcBef>
                <a:spcPts val="0"/>
              </a:spcBef>
              <a:spcAft>
                <a:spcPts val="1600"/>
              </a:spcAft>
              <a:buClr>
                <a:schemeClr val="dk1"/>
              </a:buClr>
              <a:buSzPct val="45833"/>
              <a:buFont typeface="Arial"/>
              <a:buNone/>
            </a:pPr>
            <a:r>
              <a:rPr lang="en" sz="2400"/>
              <a:t>What will the 9-12 seed teams look like?  Are we setting up bad games? (cont.)</a:t>
            </a:r>
          </a:p>
        </p:txBody>
      </p:sp>
      <p:sp>
        <p:nvSpPr>
          <p:cNvPr id="232" name="Shape 232"/>
          <p:cNvSpPr txBox="1"/>
          <p:nvPr>
            <p:ph idx="1" type="body"/>
          </p:nvPr>
        </p:nvSpPr>
        <p:spPr>
          <a:xfrm>
            <a:off x="311700" y="903950"/>
            <a:ext cx="8520600" cy="4010400"/>
          </a:xfrm>
          <a:prstGeom prst="rect">
            <a:avLst/>
          </a:prstGeom>
        </p:spPr>
        <p:txBody>
          <a:bodyPr anchorCtr="0" anchor="t" bIns="91425" lIns="91425" rIns="91425" tIns="91425">
            <a:noAutofit/>
          </a:bodyPr>
          <a:lstStyle/>
          <a:p>
            <a:pPr lvl="0">
              <a:spcBef>
                <a:spcPts val="0"/>
              </a:spcBef>
              <a:buNone/>
            </a:pPr>
            <a:r>
              <a:rPr lang="en"/>
              <a:t>We are left</a:t>
            </a:r>
            <a:r>
              <a:rPr lang="en"/>
              <a:t> with 7 teams that did not qualify under the current format in 2016, and were not .500 - weaker teams without question.  What was the number of sub .500 teams that qualified in 2016? </a:t>
            </a:r>
            <a:r>
              <a:rPr b="1" lang="en"/>
              <a:t>12.</a:t>
            </a:r>
            <a:r>
              <a:rPr lang="en"/>
              <a:t>  Furthermore, several weaker teams that qualified in 2016 would not qualify under this format because of the new depth of the section, one example is a 2-6 Nutley team.  This data continues to support one of the main concepts of this plan - stop allowing inferior teams to qualify over superior teams.  The amount of weak teams in the playoffs will not increase, at worst it will be comparable to what we see now.</a:t>
            </a:r>
          </a:p>
          <a:p>
            <a:pPr lvl="0">
              <a:spcBef>
                <a:spcPts val="0"/>
              </a:spcBef>
              <a:buClr>
                <a:schemeClr val="dk1"/>
              </a:buClr>
              <a:buSzPct val="61111"/>
              <a:buFont typeface="Arial"/>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x="0" y="0"/>
          <a:ext cx="0" cy="0"/>
          <a:chOff x="0" y="0"/>
          <a:chExt cx="0" cy="0"/>
        </a:xfrm>
      </p:grpSpPr>
      <p:sp>
        <p:nvSpPr>
          <p:cNvPr id="237" name="Shape 237"/>
          <p:cNvSpPr txBox="1"/>
          <p:nvPr>
            <p:ph type="title"/>
          </p:nvPr>
        </p:nvSpPr>
        <p:spPr>
          <a:xfrm>
            <a:off x="311700" y="0"/>
            <a:ext cx="8520600" cy="572700"/>
          </a:xfrm>
          <a:prstGeom prst="rect">
            <a:avLst/>
          </a:prstGeom>
        </p:spPr>
        <p:txBody>
          <a:bodyPr anchorCtr="0" anchor="t" bIns="91425" lIns="91425" rIns="91425" tIns="91425">
            <a:noAutofit/>
          </a:bodyPr>
          <a:lstStyle/>
          <a:p>
            <a:pPr lvl="0" rtl="0" algn="ctr">
              <a:lnSpc>
                <a:spcPct val="115000"/>
              </a:lnSpc>
              <a:spcBef>
                <a:spcPts val="0"/>
              </a:spcBef>
              <a:spcAft>
                <a:spcPts val="1600"/>
              </a:spcAft>
              <a:buClr>
                <a:schemeClr val="dk1"/>
              </a:buClr>
              <a:buSzPct val="45833"/>
              <a:buFont typeface="Arial"/>
              <a:buNone/>
            </a:pPr>
            <a:r>
              <a:rPr lang="en" sz="2400"/>
              <a:t>What will the 9-12 seed teams look like?  Are we setting up bad games? (cont.)</a:t>
            </a:r>
          </a:p>
        </p:txBody>
      </p:sp>
      <p:sp>
        <p:nvSpPr>
          <p:cNvPr id="238" name="Shape 238"/>
          <p:cNvSpPr txBox="1"/>
          <p:nvPr>
            <p:ph idx="1" type="body"/>
          </p:nvPr>
        </p:nvSpPr>
        <p:spPr>
          <a:xfrm>
            <a:off x="311700" y="961500"/>
            <a:ext cx="8520600" cy="4092900"/>
          </a:xfrm>
          <a:prstGeom prst="rect">
            <a:avLst/>
          </a:prstGeom>
        </p:spPr>
        <p:txBody>
          <a:bodyPr anchorCtr="0" anchor="t" bIns="91425" lIns="91425" rIns="91425" tIns="91425">
            <a:noAutofit/>
          </a:bodyPr>
          <a:lstStyle/>
          <a:p>
            <a:pPr lvl="0">
              <a:spcBef>
                <a:spcPts val="0"/>
              </a:spcBef>
              <a:buNone/>
            </a:pPr>
            <a:r>
              <a:rPr lang="en"/>
              <a:t>Now, are we setting up bad games?  These 9-12 seeds (in the old format of 4 sections per group they were 7-8 seeds) used to play 1 &amp; 2 seeds, the best teams in the bracket.  However, they will now be playing 5-8 seeds - creating additional competitive games.  The winner of that round will play the top seeds, but if a lower seed secures an upset they deserve and belong playing top seeds.  Also, keep in mind how the enrollment ranges are shrunken - leveling things out even more so. </a:t>
            </a:r>
          </a:p>
          <a:p>
            <a:pPr lvl="0">
              <a:spcBef>
                <a:spcPts val="0"/>
              </a:spcBef>
              <a:buClr>
                <a:schemeClr val="dk1"/>
              </a:buClr>
              <a:buSzPct val="61111"/>
              <a:buFont typeface="Arial"/>
              <a:buNone/>
            </a:pPr>
            <a:r>
              <a:rPr lang="en"/>
              <a:t>What about the non-publics?  The group 2 teams play the most unique/diverse schedules within their sections.  This makes their playoff qualification the most complicated.  The power point proposal from Immaculata speaks to this problem, this plan is another tool to help alleviate that problem.  Groups 3 &amp; 4 opening up to 12 teams allow for new teams to host and be more successful in the playoffs.</a:t>
            </a: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x="0" y="0"/>
          <a:ext cx="0" cy="0"/>
          <a:chOff x="0" y="0"/>
          <a:chExt cx="0" cy="0"/>
        </a:xfrm>
      </p:grpSpPr>
      <p:sp>
        <p:nvSpPr>
          <p:cNvPr id="243" name="Shape 243"/>
          <p:cNvSpPr txBox="1"/>
          <p:nvPr>
            <p:ph type="title"/>
          </p:nvPr>
        </p:nvSpPr>
        <p:spPr>
          <a:xfrm>
            <a:off x="248050" y="88550"/>
            <a:ext cx="8520600" cy="572700"/>
          </a:xfrm>
          <a:prstGeom prst="rect">
            <a:avLst/>
          </a:prstGeom>
        </p:spPr>
        <p:txBody>
          <a:bodyPr anchorCtr="0" anchor="t" bIns="91425" lIns="91425" rIns="91425" tIns="91425">
            <a:noAutofit/>
          </a:bodyPr>
          <a:lstStyle/>
          <a:p>
            <a:pPr lvl="0" rtl="0" algn="ctr">
              <a:lnSpc>
                <a:spcPct val="115000"/>
              </a:lnSpc>
              <a:spcBef>
                <a:spcPts val="0"/>
              </a:spcBef>
              <a:spcAft>
                <a:spcPts val="1600"/>
              </a:spcAft>
              <a:buClr>
                <a:schemeClr val="dk1"/>
              </a:buClr>
              <a:buSzPct val="45833"/>
              <a:buFont typeface="Arial"/>
              <a:buNone/>
            </a:pPr>
            <a:r>
              <a:rPr lang="en" sz="2400"/>
              <a:t>How can a team still be assured a 10 game schedule?</a:t>
            </a:r>
          </a:p>
        </p:txBody>
      </p:sp>
      <p:sp>
        <p:nvSpPr>
          <p:cNvPr id="244" name="Shape 244"/>
          <p:cNvSpPr txBox="1"/>
          <p:nvPr>
            <p:ph idx="1" type="body"/>
          </p:nvPr>
        </p:nvSpPr>
        <p:spPr>
          <a:xfrm>
            <a:off x="311700" y="745075"/>
            <a:ext cx="8520600" cy="4398300"/>
          </a:xfrm>
          <a:prstGeom prst="rect">
            <a:avLst/>
          </a:prstGeom>
        </p:spPr>
        <p:txBody>
          <a:bodyPr anchorCtr="0" anchor="t" bIns="91425" lIns="91425" rIns="91425" tIns="91425">
            <a:noAutofit/>
          </a:bodyPr>
          <a:lstStyle/>
          <a:p>
            <a:pPr lvl="0">
              <a:spcBef>
                <a:spcPts val="0"/>
              </a:spcBef>
              <a:buNone/>
            </a:pPr>
            <a:r>
              <a:rPr lang="en"/>
              <a:t>There are 10 weeks to play 9 games.  Weeks 0-8 (9 weeks), and Thanksgiving.  Then you add the regional crossover or playoff game and you are up to 10.  So, Thanksgiving teams have a full schedule and still the option of playing in week 0 and taking a bye during weeks 1-8.  Teams that play in week 0 but not on Thanksgiving will still have a full schedule.   </a:t>
            </a:r>
          </a:p>
          <a:p>
            <a:pPr lvl="0">
              <a:spcBef>
                <a:spcPts val="0"/>
              </a:spcBef>
              <a:buClr>
                <a:schemeClr val="dk1"/>
              </a:buClr>
              <a:buSzPct val="61111"/>
              <a:buFont typeface="Arial"/>
              <a:buNone/>
            </a:pPr>
            <a:r>
              <a:rPr lang="en"/>
              <a:t>Week 0 is not a desirable option for some teams (which is a weak argument because everyone already either opens their season or game scrimmages then).  However, teams still reserve the right not to play week 0 in this plan.  </a:t>
            </a:r>
            <a:r>
              <a:rPr b="1" lang="en"/>
              <a:t>One of the biggest misconceptions of this plan, is that you have to play week 0 - this is completely false.</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x="0" y="0"/>
          <a:ext cx="0" cy="0"/>
          <a:chOff x="0" y="0"/>
          <a:chExt cx="0" cy="0"/>
        </a:xfrm>
      </p:grpSpPr>
      <p:sp>
        <p:nvSpPr>
          <p:cNvPr id="249" name="Shape 249"/>
          <p:cNvSpPr txBox="1"/>
          <p:nvPr>
            <p:ph type="title"/>
          </p:nvPr>
        </p:nvSpPr>
        <p:spPr>
          <a:xfrm>
            <a:off x="311700" y="0"/>
            <a:ext cx="8520600" cy="572700"/>
          </a:xfrm>
          <a:prstGeom prst="rect">
            <a:avLst/>
          </a:prstGeom>
        </p:spPr>
        <p:txBody>
          <a:bodyPr anchorCtr="0" anchor="t" bIns="91425" lIns="91425" rIns="91425" tIns="91425">
            <a:noAutofit/>
          </a:bodyPr>
          <a:lstStyle/>
          <a:p>
            <a:pPr lvl="0" rtl="0" algn="ctr">
              <a:lnSpc>
                <a:spcPct val="115000"/>
              </a:lnSpc>
              <a:spcBef>
                <a:spcPts val="0"/>
              </a:spcBef>
              <a:spcAft>
                <a:spcPts val="1600"/>
              </a:spcAft>
              <a:buClr>
                <a:schemeClr val="dk1"/>
              </a:buClr>
              <a:buSzPct val="45833"/>
              <a:buFont typeface="Arial"/>
              <a:buNone/>
            </a:pPr>
            <a:r>
              <a:rPr lang="en" sz="2400"/>
              <a:t>How can a team still be assured a 10 game schedule? (cont…)</a:t>
            </a:r>
          </a:p>
        </p:txBody>
      </p:sp>
      <p:sp>
        <p:nvSpPr>
          <p:cNvPr id="250" name="Shape 25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So, what if you don’t play on Thanksgiving and don’t want to play week 0?</a:t>
            </a:r>
          </a:p>
          <a:p>
            <a:pPr lvl="0">
              <a:spcBef>
                <a:spcPts val="0"/>
              </a:spcBef>
              <a:buClr>
                <a:schemeClr val="dk1"/>
              </a:buClr>
              <a:buSzPct val="61111"/>
              <a:buFont typeface="Arial"/>
              <a:buNone/>
            </a:pPr>
            <a:r>
              <a:rPr lang="en"/>
              <a:t>You have an 8 game schedule plus a regional crossover/playoff game, how do you get from 9-10 games?  This is simple.  If you win in the beginning of the playoffs you automatically jump back to 10.  If you do not qualify or lose in the playoffs, you have only played 8 regular season games and you are permitted to play 9 by the NJSIAA.  You pick up another game with another departing playoff/regional crossover team that is in the same boat - if you want to.  Younger teams may be actively looking to do this, while other teams may be content with their season ending.  Each school controls their own situation.  Like anything else, there are pros/cons.  Non-Thanksgiving teams that want 10 games may have to decide to play week 0, or be ready to secure an extra game at the end, if they do not advance in the playoffs.</a:t>
            </a: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x="0" y="0"/>
          <a:ext cx="0" cy="0"/>
          <a:chOff x="0" y="0"/>
          <a:chExt cx="0" cy="0"/>
        </a:xfrm>
      </p:grpSpPr>
      <p:sp>
        <p:nvSpPr>
          <p:cNvPr id="255" name="Shape 255"/>
          <p:cNvSpPr txBox="1"/>
          <p:nvPr>
            <p:ph type="title"/>
          </p:nvPr>
        </p:nvSpPr>
        <p:spPr>
          <a:xfrm>
            <a:off x="311700" y="63650"/>
            <a:ext cx="8520600" cy="738300"/>
          </a:xfrm>
          <a:prstGeom prst="rect">
            <a:avLst/>
          </a:prstGeom>
        </p:spPr>
        <p:txBody>
          <a:bodyPr anchorCtr="0" anchor="t" bIns="91425" lIns="91425" rIns="91425" tIns="91425">
            <a:noAutofit/>
          </a:bodyPr>
          <a:lstStyle/>
          <a:p>
            <a:pPr lvl="0" rtl="0">
              <a:lnSpc>
                <a:spcPct val="115000"/>
              </a:lnSpc>
              <a:spcBef>
                <a:spcPts val="0"/>
              </a:spcBef>
              <a:spcAft>
                <a:spcPts val="1600"/>
              </a:spcAft>
              <a:buClr>
                <a:schemeClr val="dk1"/>
              </a:buClr>
              <a:buSzPct val="45833"/>
              <a:buFont typeface="Arial"/>
              <a:buNone/>
            </a:pPr>
            <a:r>
              <a:rPr lang="en" sz="2400"/>
              <a:t>How does this plan impact the schools of those involved with the creation of the plan?</a:t>
            </a:r>
          </a:p>
          <a:p>
            <a:pPr lvl="0">
              <a:spcBef>
                <a:spcPts val="0"/>
              </a:spcBef>
              <a:buNone/>
            </a:pPr>
            <a:r>
              <a:t/>
            </a:r>
            <a:endParaRPr/>
          </a:p>
        </p:txBody>
      </p:sp>
      <p:sp>
        <p:nvSpPr>
          <p:cNvPr id="256" name="Shape 256"/>
          <p:cNvSpPr txBox="1"/>
          <p:nvPr>
            <p:ph idx="1" type="body"/>
          </p:nvPr>
        </p:nvSpPr>
        <p:spPr>
          <a:xfrm>
            <a:off x="311700" y="961525"/>
            <a:ext cx="8520600" cy="4182000"/>
          </a:xfrm>
          <a:prstGeom prst="rect">
            <a:avLst/>
          </a:prstGeom>
        </p:spPr>
        <p:txBody>
          <a:bodyPr anchorCtr="0" anchor="t" bIns="91425" lIns="91425" rIns="91425" tIns="91425">
            <a:noAutofit/>
          </a:bodyPr>
          <a:lstStyle/>
          <a:p>
            <a:pPr lvl="0">
              <a:spcBef>
                <a:spcPts val="0"/>
              </a:spcBef>
              <a:buNone/>
            </a:pPr>
            <a:r>
              <a:rPr b="1" lang="en"/>
              <a:t>Westwood Regional</a:t>
            </a:r>
            <a:r>
              <a:rPr lang="en"/>
              <a:t> (my own school) </a:t>
            </a:r>
            <a:r>
              <a:rPr lang="en"/>
              <a:t>has made the playoffs for 5 straight years, and 16 times in the last 20 seasons.  We have been in 9 of the last 20 sectional finals, winning 5 times.  This is not self serving, it in fact makes winning a sectional title harder for my school moving forward. </a:t>
            </a:r>
          </a:p>
          <a:p>
            <a:pPr lvl="0">
              <a:spcBef>
                <a:spcPts val="0"/>
              </a:spcBef>
              <a:buNone/>
            </a:pPr>
            <a:r>
              <a:rPr b="1" lang="en"/>
              <a:t>River Dell </a:t>
            </a:r>
            <a:r>
              <a:rPr lang="en"/>
              <a:t>(AD, Denis Nelson, made contributions to the plan) has made the playoffs and advanced to the semifinals for 10 straight seasons. They have made the finals 7 times in that span, including 4 straight, and won the bracket twice.  This is not self serving for him either, it in fact makes winning a sectional title harder for his school moving forward. </a:t>
            </a:r>
          </a:p>
          <a:p>
            <a:pPr lvl="0">
              <a:spcBef>
                <a:spcPts val="0"/>
              </a:spcBef>
              <a:buClr>
                <a:schemeClr val="dk1"/>
              </a:buClr>
              <a:buSzPct val="61111"/>
              <a:buFont typeface="Arial"/>
              <a:buNone/>
            </a:pPr>
            <a:r>
              <a:rPr lang="en"/>
              <a:t> There is no personal agenda here.  However, it makes New Jersey high school football better as a whole, allows for more competitive regular season scheduling, and creates more competitive playoff brackets. </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x="0" y="0"/>
          <a:ext cx="0" cy="0"/>
          <a:chOff x="0" y="0"/>
          <a:chExt cx="0" cy="0"/>
        </a:xfrm>
      </p:grpSpPr>
      <p:sp>
        <p:nvSpPr>
          <p:cNvPr id="261" name="Shape 261"/>
          <p:cNvSpPr txBox="1"/>
          <p:nvPr>
            <p:ph type="title"/>
          </p:nvPr>
        </p:nvSpPr>
        <p:spPr>
          <a:xfrm>
            <a:off x="311700" y="12672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Summary/Closing Points</a:t>
            </a:r>
          </a:p>
        </p:txBody>
      </p:sp>
      <p:sp>
        <p:nvSpPr>
          <p:cNvPr id="262" name="Shape 262"/>
          <p:cNvSpPr txBox="1"/>
          <p:nvPr>
            <p:ph idx="1" type="body"/>
          </p:nvPr>
        </p:nvSpPr>
        <p:spPr>
          <a:xfrm>
            <a:off x="311700" y="863550"/>
            <a:ext cx="8520600" cy="34164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en">
                <a:solidFill>
                  <a:schemeClr val="dk1"/>
                </a:solidFill>
              </a:rPr>
              <a:t>In summary we would be increasing playoff participation by 10%, while reducing the amount of public sectional champions by 4, back to the traditional number of 16 sectional champions.  Leagues and schools still control their own schedules, no one is required to play in week 0, or not to play on Thanksgiving.  Increased playoff qualification allows for all of the large non-public schools to qualify, as well as provides schedulers with the ability to remove non-competitive regular season games.  Student-athletes are being protected in this plan from the standpoint of competitive games, as well as potential season end dates.  </a:t>
            </a:r>
          </a:p>
          <a:p>
            <a:pPr lvl="0">
              <a:spcBef>
                <a:spcPts val="0"/>
              </a:spcBef>
              <a:buClr>
                <a:schemeClr val="dk1"/>
              </a:buClr>
              <a:buSzPct val="61111"/>
              <a:buFont typeface="Arial"/>
              <a:buNone/>
            </a:pPr>
            <a:r>
              <a:rPr lang="en">
                <a:solidFill>
                  <a:schemeClr val="dk1"/>
                </a:solidFill>
              </a:rPr>
              <a: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b="1" lang="en"/>
              <a:t>Rationale</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en">
                <a:solidFill>
                  <a:schemeClr val="dk1"/>
                </a:solidFill>
              </a:rPr>
              <a:t>Football is unlike any other sport in the state of New Jersey.  On both the NJSIAA level as well as the league/conference level scheduling is scrutinized and challenging year in and year out.  Playing a smaller amount of games than any other sport, managing week 9 and/or Thanksgiving opponents, playing extremely different schedules than other teams vying for the same playoff spot, and the smallest playoff qualification percentage in comparison to other sports all contribute to the scheduling problems that leagues may face.  </a:t>
            </a:r>
          </a:p>
          <a:p>
            <a:pPr lvl="0">
              <a:spcBef>
                <a:spcPts val="0"/>
              </a:spcBef>
              <a:buClr>
                <a:schemeClr val="dk1"/>
              </a:buClr>
              <a:buSzPct val="61111"/>
              <a:buFont typeface="Arial"/>
              <a:buNone/>
            </a:pPr>
            <a:r>
              <a:rPr lang="en">
                <a:solidFill>
                  <a:schemeClr val="dk1"/>
                </a:solidFill>
              </a:rPr>
              <a:t>Sports like soccer, basketball, and baseball/softball do not see these problems because “</a:t>
            </a:r>
            <a:r>
              <a:rPr b="1" lang="en">
                <a:solidFill>
                  <a:schemeClr val="dk1"/>
                </a:solidFill>
              </a:rPr>
              <a:t>fear of missing the playoffs” </a:t>
            </a:r>
            <a:r>
              <a:rPr lang="en">
                <a:solidFill>
                  <a:schemeClr val="dk1"/>
                </a:solidFill>
              </a:rPr>
              <a:t>does not exist in those sports.  The reason being that 75% or more of the schools make the playoffs in these sports while football sits at roughly 52%.</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Rationale continued...</a:t>
            </a: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en">
                <a:solidFill>
                  <a:schemeClr val="dk1"/>
                </a:solidFill>
              </a:rPr>
              <a:t>If we are to eliminate this “fear of missing the playoffs” we have the ability to eliminate dozens of non-competitive games on a weekly basis. Talented and confident teams will be using their conference schedule to prepare for the playoffs and/or earn a bye.  Schools will consider a more challenging schedule than in years past as post-season involvement will be more inclusive. More developmental programs will have a greater opportunity to rebuild and develop their program.</a:t>
            </a:r>
          </a:p>
          <a:p>
            <a:pPr lvl="0">
              <a:spcBef>
                <a:spcPts val="0"/>
              </a:spcBef>
              <a:buClr>
                <a:schemeClr val="dk1"/>
              </a:buClr>
              <a:buSzPct val="61111"/>
              <a:buFont typeface="Arial"/>
              <a:buNone/>
            </a:pPr>
            <a:r>
              <a:rPr lang="en">
                <a:solidFill>
                  <a:schemeClr val="dk1"/>
                </a:solidFill>
              </a:rPr>
              <a:t>Furthermore, you will see that there are several other positives and progressive portions to this proposal - all of which are the best thing for NJ high school football, as well as our student-athletes.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b="1" lang="en"/>
              <a:t>Identifying Scheduling Problems</a:t>
            </a: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b="1" lang="en" u="sng">
                <a:solidFill>
                  <a:schemeClr val="dk1"/>
                </a:solidFill>
              </a:rPr>
              <a:t>North 1 Group 3</a:t>
            </a:r>
            <a:r>
              <a:rPr lang="en">
                <a:solidFill>
                  <a:schemeClr val="dk1"/>
                </a:solidFill>
              </a:rPr>
              <a:t> (these teams are in different leagues)</a:t>
            </a:r>
          </a:p>
          <a:p>
            <a:pPr lvl="0">
              <a:spcBef>
                <a:spcPts val="0"/>
              </a:spcBef>
              <a:buClr>
                <a:schemeClr val="dk1"/>
              </a:buClr>
              <a:buSzPct val="61111"/>
              <a:buFont typeface="Arial"/>
              <a:buNone/>
            </a:pPr>
            <a:r>
              <a:rPr lang="en">
                <a:solidFill>
                  <a:schemeClr val="dk1"/>
                </a:solidFill>
              </a:rPr>
              <a:t>Team A Opponent’s Group Size: 3-3-4-5-4-4-4-3</a:t>
            </a:r>
          </a:p>
          <a:p>
            <a:pPr lvl="0">
              <a:spcBef>
                <a:spcPts val="0"/>
              </a:spcBef>
              <a:buClr>
                <a:schemeClr val="dk1"/>
              </a:buClr>
              <a:buSzPct val="61111"/>
              <a:buFont typeface="Arial"/>
              <a:buNone/>
            </a:pPr>
            <a:r>
              <a:rPr lang="en">
                <a:solidFill>
                  <a:schemeClr val="dk1"/>
                </a:solidFill>
              </a:rPr>
              <a:t>Team B Opponent's Group Size: </a:t>
            </a:r>
            <a:r>
              <a:rPr b="1" lang="en">
                <a:solidFill>
                  <a:schemeClr val="dk1"/>
                </a:solidFill>
              </a:rPr>
              <a:t>2-2-3-2-2-2-2-2-2</a:t>
            </a:r>
          </a:p>
          <a:p>
            <a:pPr lvl="0">
              <a:spcBef>
                <a:spcPts val="0"/>
              </a:spcBef>
              <a:buClr>
                <a:schemeClr val="dk1"/>
              </a:buClr>
              <a:buSzPct val="61111"/>
              <a:buFont typeface="Arial"/>
              <a:buNone/>
            </a:pPr>
            <a:r>
              <a:rPr b="1" lang="en" u="sng">
                <a:solidFill>
                  <a:schemeClr val="dk1"/>
                </a:solidFill>
              </a:rPr>
              <a:t>North 2 Group 3</a:t>
            </a:r>
            <a:r>
              <a:rPr lang="en">
                <a:solidFill>
                  <a:schemeClr val="dk1"/>
                </a:solidFill>
              </a:rPr>
              <a:t> (these teams are in different leagues)</a:t>
            </a:r>
          </a:p>
          <a:p>
            <a:pPr lvl="0">
              <a:spcBef>
                <a:spcPts val="0"/>
              </a:spcBef>
              <a:buClr>
                <a:schemeClr val="dk1"/>
              </a:buClr>
              <a:buSzPct val="61111"/>
              <a:buFont typeface="Arial"/>
              <a:buNone/>
            </a:pPr>
            <a:r>
              <a:rPr lang="en">
                <a:solidFill>
                  <a:schemeClr val="dk1"/>
                </a:solidFill>
              </a:rPr>
              <a:t>Team A: 3-5-3-4-3-3-3-3-4</a:t>
            </a:r>
          </a:p>
          <a:p>
            <a:pPr lvl="0">
              <a:spcBef>
                <a:spcPts val="0"/>
              </a:spcBef>
              <a:buClr>
                <a:schemeClr val="dk1"/>
              </a:buClr>
              <a:buSzPct val="61111"/>
              <a:buFont typeface="Arial"/>
              <a:buNone/>
            </a:pPr>
            <a:r>
              <a:rPr lang="en">
                <a:solidFill>
                  <a:schemeClr val="dk1"/>
                </a:solidFill>
              </a:rPr>
              <a:t>Team B: </a:t>
            </a:r>
            <a:r>
              <a:rPr b="1" lang="en">
                <a:solidFill>
                  <a:schemeClr val="dk1"/>
                </a:solidFill>
              </a:rPr>
              <a:t>1-3-2-2-2-2-2-2-2</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Identifying Scheduling Problems continued...</a:t>
            </a: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b="1" lang="en" u="sng">
                <a:solidFill>
                  <a:schemeClr val="dk1"/>
                </a:solidFill>
              </a:rPr>
              <a:t>Central Group 3</a:t>
            </a:r>
            <a:r>
              <a:rPr lang="en">
                <a:solidFill>
                  <a:schemeClr val="dk1"/>
                </a:solidFill>
              </a:rPr>
              <a:t> (these teams are in the same league)</a:t>
            </a:r>
          </a:p>
          <a:p>
            <a:pPr lvl="0">
              <a:spcBef>
                <a:spcPts val="0"/>
              </a:spcBef>
              <a:buClr>
                <a:schemeClr val="dk1"/>
              </a:buClr>
              <a:buSzPct val="61111"/>
              <a:buFont typeface="Arial"/>
              <a:buNone/>
            </a:pPr>
            <a:r>
              <a:rPr lang="en">
                <a:solidFill>
                  <a:schemeClr val="dk1"/>
                </a:solidFill>
              </a:rPr>
              <a:t>Team A: 5-4-NP4-4-3-3-4-4-5</a:t>
            </a:r>
          </a:p>
          <a:p>
            <a:pPr lvl="0">
              <a:spcBef>
                <a:spcPts val="0"/>
              </a:spcBef>
              <a:buClr>
                <a:schemeClr val="dk1"/>
              </a:buClr>
              <a:buSzPct val="61111"/>
              <a:buFont typeface="Arial"/>
              <a:buNone/>
            </a:pPr>
            <a:r>
              <a:rPr lang="en">
                <a:solidFill>
                  <a:schemeClr val="dk1"/>
                </a:solidFill>
              </a:rPr>
              <a:t>Team B: </a:t>
            </a:r>
            <a:r>
              <a:rPr b="1" lang="en">
                <a:solidFill>
                  <a:schemeClr val="dk1"/>
                </a:solidFill>
              </a:rPr>
              <a:t>2-1-2-1-2-2-NP2-3-2</a:t>
            </a:r>
          </a:p>
          <a:p>
            <a:pPr lvl="0">
              <a:spcBef>
                <a:spcPts val="0"/>
              </a:spcBef>
              <a:buClr>
                <a:schemeClr val="dk1"/>
              </a:buClr>
              <a:buSzPct val="61111"/>
              <a:buFont typeface="Arial"/>
              <a:buNone/>
            </a:pPr>
            <a:r>
              <a:rPr b="1" lang="en" u="sng">
                <a:solidFill>
                  <a:schemeClr val="dk1"/>
                </a:solidFill>
              </a:rPr>
              <a:t>South Group 3</a:t>
            </a:r>
            <a:r>
              <a:rPr lang="en">
                <a:solidFill>
                  <a:schemeClr val="dk1"/>
                </a:solidFill>
              </a:rPr>
              <a:t> (these teams are in the same league)</a:t>
            </a:r>
          </a:p>
          <a:p>
            <a:pPr lvl="0">
              <a:spcBef>
                <a:spcPts val="0"/>
              </a:spcBef>
              <a:buClr>
                <a:schemeClr val="dk1"/>
              </a:buClr>
              <a:buSzPct val="61111"/>
              <a:buFont typeface="Arial"/>
              <a:buNone/>
            </a:pPr>
            <a:r>
              <a:rPr lang="en">
                <a:solidFill>
                  <a:schemeClr val="dk1"/>
                </a:solidFill>
              </a:rPr>
              <a:t>Team A: 4-2-NP4-NP2-5-5-5-4-4</a:t>
            </a:r>
          </a:p>
          <a:p>
            <a:pPr lvl="0">
              <a:spcBef>
                <a:spcPts val="0"/>
              </a:spcBef>
              <a:buClr>
                <a:schemeClr val="dk1"/>
              </a:buClr>
              <a:buSzPct val="61111"/>
              <a:buFont typeface="Arial"/>
              <a:buNone/>
            </a:pPr>
            <a:r>
              <a:rPr lang="en">
                <a:solidFill>
                  <a:srgbClr val="FFFF00"/>
                </a:solidFill>
              </a:rPr>
              <a:t>Team B: </a:t>
            </a:r>
            <a:r>
              <a:rPr b="1" lang="en">
                <a:solidFill>
                  <a:srgbClr val="FFFF00"/>
                </a:solidFill>
              </a:rPr>
              <a:t>1-1-1-2-1-1-2-1-1</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tIns="91425">
            <a:noAutofit/>
          </a:bodyPr>
          <a:lstStyle/>
          <a:p>
            <a:pPr lvl="0" rtl="0" algn="ctr">
              <a:spcBef>
                <a:spcPts val="0"/>
              </a:spcBef>
              <a:buClr>
                <a:schemeClr val="dk1"/>
              </a:buClr>
              <a:buSzPct val="39285"/>
              <a:buFont typeface="Arial"/>
              <a:buNone/>
            </a:pPr>
            <a:r>
              <a:rPr b="1" lang="en"/>
              <a:t>Identifying Scheduling Problems continued...</a:t>
            </a:r>
          </a:p>
        </p:txBody>
      </p:sp>
      <p:sp>
        <p:nvSpPr>
          <p:cNvPr id="97" name="Shape 97"/>
          <p:cNvSpPr txBox="1"/>
          <p:nvPr>
            <p:ph idx="1" type="body"/>
          </p:nvPr>
        </p:nvSpPr>
        <p:spPr>
          <a:xfrm>
            <a:off x="311700" y="1152475"/>
            <a:ext cx="8520600" cy="3812700"/>
          </a:xfrm>
          <a:prstGeom prst="rect">
            <a:avLst/>
          </a:prstGeom>
        </p:spPr>
        <p:txBody>
          <a:bodyPr anchorCtr="0" anchor="t" bIns="91425" lIns="91425" rIns="91425" tIns="91425">
            <a:noAutofit/>
          </a:bodyPr>
          <a:lstStyle/>
          <a:p>
            <a:pPr indent="-228600" lvl="0" marL="457200" rtl="0">
              <a:spcBef>
                <a:spcPts val="0"/>
              </a:spcBef>
              <a:buClr>
                <a:schemeClr val="dk1"/>
              </a:buClr>
            </a:pPr>
            <a:r>
              <a:rPr b="1" lang="en">
                <a:solidFill>
                  <a:srgbClr val="FF0000"/>
                </a:solidFill>
              </a:rPr>
              <a:t>394/1500 public school games played in 2016 were 5 score or more games - 26%</a:t>
            </a:r>
          </a:p>
          <a:p>
            <a:pPr indent="-228600" lvl="0" marL="457200" rtl="0">
              <a:spcBef>
                <a:spcPts val="0"/>
              </a:spcBef>
              <a:buClr>
                <a:schemeClr val="dk1"/>
              </a:buClr>
            </a:pPr>
            <a:r>
              <a:rPr lang="en">
                <a:solidFill>
                  <a:schemeClr val="dk1"/>
                </a:solidFill>
              </a:rPr>
              <a:t>Teams vying for the same playoff brackets across the state are playing drastically different schedules - many extremely more challenging than others</a:t>
            </a:r>
          </a:p>
          <a:p>
            <a:pPr indent="-228600" lvl="0" marL="457200" rtl="0">
              <a:spcBef>
                <a:spcPts val="0"/>
              </a:spcBef>
              <a:buClr>
                <a:schemeClr val="dk1"/>
              </a:buClr>
            </a:pPr>
            <a:r>
              <a:rPr lang="en">
                <a:solidFill>
                  <a:schemeClr val="dk1"/>
                </a:solidFill>
              </a:rPr>
              <a:t>The amount of potential power points available to one team compared to another team in the same section may be very different, by no fault of either team.  We have the ability to level things out, if this is desired</a:t>
            </a:r>
          </a:p>
          <a:p>
            <a:pPr indent="-228600" lvl="0" marL="457200" rtl="0">
              <a:spcBef>
                <a:spcPts val="0"/>
              </a:spcBef>
              <a:buClr>
                <a:schemeClr val="dk1"/>
              </a:buClr>
            </a:pPr>
            <a:r>
              <a:rPr lang="en">
                <a:solidFill>
                  <a:schemeClr val="dk1"/>
                </a:solidFill>
              </a:rPr>
              <a:t>Every year we see several deserving teams miss the playoffs and several undeserving teams qualify for the playoffs. </a:t>
            </a:r>
            <a:r>
              <a:rPr b="1" lang="en">
                <a:solidFill>
                  <a:schemeClr val="dk1"/>
                </a:solidFill>
              </a:rPr>
              <a:t> Undeserving teams may qualify for the playoffs in other sports, but never at the expense of deserving teams, this is unique to football</a:t>
            </a:r>
          </a:p>
          <a:p>
            <a:pPr lvl="0" rtl="0">
              <a:spcBef>
                <a:spcPts val="0"/>
              </a:spcBef>
              <a:buNone/>
            </a:pPr>
            <a:r>
              <a:t/>
            </a:r>
            <a:endParaRPr b="1">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rIns="91425" tIns="91425">
            <a:noAutofit/>
          </a:bodyPr>
          <a:lstStyle/>
          <a:p>
            <a:pPr lvl="0" algn="ctr">
              <a:spcBef>
                <a:spcPts val="0"/>
              </a:spcBef>
              <a:buNone/>
            </a:pPr>
            <a:r>
              <a:rPr b="1" lang="en"/>
              <a:t>Evolution of Proposal</a:t>
            </a:r>
          </a:p>
        </p:txBody>
      </p:sp>
      <p:sp>
        <p:nvSpPr>
          <p:cNvPr id="103" name="Shape 103"/>
          <p:cNvSpPr txBox="1"/>
          <p:nvPr>
            <p:ph idx="1" type="body"/>
          </p:nvPr>
        </p:nvSpPr>
        <p:spPr>
          <a:xfrm>
            <a:off x="311700" y="1152475"/>
            <a:ext cx="8520600" cy="3901800"/>
          </a:xfrm>
          <a:prstGeom prst="rect">
            <a:avLst/>
          </a:prstGeom>
        </p:spPr>
        <p:txBody>
          <a:bodyPr anchorCtr="0" anchor="t" bIns="91425" lIns="91425" rIns="91425" tIns="91425">
            <a:noAutofit/>
          </a:bodyPr>
          <a:lstStyle/>
          <a:p>
            <a:pPr indent="-228600" lvl="0" marL="457200" rtl="0">
              <a:spcBef>
                <a:spcPts val="0"/>
              </a:spcBef>
              <a:buClr>
                <a:srgbClr val="000000"/>
              </a:buClr>
            </a:pPr>
            <a:r>
              <a:rPr lang="en">
                <a:solidFill>
                  <a:srgbClr val="000000"/>
                </a:solidFill>
              </a:rPr>
              <a:t>The original draft presented 7 public groups with 2 sections in each group, 16 playoff qualifiers per section</a:t>
            </a:r>
          </a:p>
          <a:p>
            <a:pPr indent="-228600" lvl="0" marL="457200" rtl="0">
              <a:spcBef>
                <a:spcPts val="0"/>
              </a:spcBef>
              <a:buClr>
                <a:srgbClr val="000000"/>
              </a:buClr>
            </a:pPr>
            <a:r>
              <a:rPr lang="en">
                <a:solidFill>
                  <a:srgbClr val="000000"/>
                </a:solidFill>
              </a:rPr>
              <a:t>The NJSIAA football committee recommended that only 12 teams qualify, and not 16 - noting that 1-16, 2-15, etc. are a bad optic and potentially mismatched game</a:t>
            </a:r>
          </a:p>
          <a:p>
            <a:pPr indent="-228600" lvl="0" marL="457200" rtl="0">
              <a:spcBef>
                <a:spcPts val="0"/>
              </a:spcBef>
              <a:buClr>
                <a:srgbClr val="000000"/>
              </a:buClr>
            </a:pPr>
            <a:r>
              <a:rPr lang="en">
                <a:solidFill>
                  <a:srgbClr val="000000"/>
                </a:solidFill>
              </a:rPr>
              <a:t>7 groups and 12 qualifiers per section would only add 8 more teams to the playoffs - providing little to no help with regular season scheduling.  8 groups and 12 qualifiers was then suggested - this would add 32 teams to the playoffs.  The committee was polled and the 8 group plan was recommended moving forward</a:t>
            </a:r>
          </a:p>
          <a:p>
            <a:pPr lvl="0">
              <a:spcBef>
                <a:spcPts val="0"/>
              </a:spcBef>
              <a:buNone/>
            </a:pPr>
            <a:r>
              <a:t/>
            </a:r>
            <a:endParaRPr>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